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7" r:id="rId2"/>
    <p:sldId id="318" r:id="rId3"/>
    <p:sldId id="320" r:id="rId4"/>
    <p:sldId id="321" r:id="rId5"/>
    <p:sldId id="328" r:id="rId6"/>
    <p:sldId id="322" r:id="rId7"/>
    <p:sldId id="335" r:id="rId8"/>
    <p:sldId id="323" r:id="rId9"/>
    <p:sldId id="324" r:id="rId10"/>
    <p:sldId id="336" r:id="rId11"/>
    <p:sldId id="325" r:id="rId12"/>
    <p:sldId id="326" r:id="rId13"/>
    <p:sldId id="327" r:id="rId14"/>
    <p:sldId id="329" r:id="rId15"/>
    <p:sldId id="330" r:id="rId16"/>
    <p:sldId id="331" r:id="rId17"/>
    <p:sldId id="332" r:id="rId18"/>
    <p:sldId id="337" r:id="rId19"/>
    <p:sldId id="339" r:id="rId20"/>
    <p:sldId id="333" r:id="rId21"/>
    <p:sldId id="319" r:id="rId22"/>
    <p:sldId id="340" r:id="rId23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1A81528-B5D1-4274-9741-90B87DAFEBAC}">
          <p14:sldIdLst>
            <p14:sldId id="317"/>
            <p14:sldId id="318"/>
            <p14:sldId id="320"/>
            <p14:sldId id="321"/>
            <p14:sldId id="328"/>
            <p14:sldId id="322"/>
            <p14:sldId id="335"/>
            <p14:sldId id="323"/>
            <p14:sldId id="324"/>
            <p14:sldId id="336"/>
            <p14:sldId id="325"/>
            <p14:sldId id="326"/>
            <p14:sldId id="327"/>
            <p14:sldId id="329"/>
            <p14:sldId id="330"/>
            <p14:sldId id="331"/>
            <p14:sldId id="332"/>
            <p14:sldId id="337"/>
            <p14:sldId id="339"/>
            <p14:sldId id="333"/>
            <p14:sldId id="319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Heilsberger" initials="LH" lastIdx="17" clrIdx="0"/>
  <p:cmAuthor id="1" name="Martin Mauve" initials="M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73B"/>
    <a:srgbClr val="6E6E6E"/>
    <a:srgbClr val="006AB3"/>
    <a:srgbClr val="FAFAFA"/>
    <a:srgbClr val="F3F3F3"/>
    <a:srgbClr val="C5E1A5"/>
    <a:srgbClr val="0F73C3"/>
    <a:srgbClr val="006BAF"/>
    <a:srgbClr val="06FFFF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 autoAdjust="0"/>
    <p:restoredTop sz="84509" autoAdjust="0"/>
  </p:normalViewPr>
  <p:slideViewPr>
    <p:cSldViewPr>
      <p:cViewPr varScale="1">
        <p:scale>
          <a:sx n="91" d="100"/>
          <a:sy n="91" d="100"/>
        </p:scale>
        <p:origin x="8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56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D0F9D6ED-9BE7-40FB-9EFD-C25BF1BE4A93}" type="datetimeFigureOut">
              <a:rPr lang="de-DE" smtClean="0"/>
              <a:pPr/>
              <a:t>19.04.2018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47AD2AB-BB76-4160-BF1D-CA024551D3A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38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068FD3B8-6E77-4118-94FC-A63653E2B7E5}" type="datetimeFigureOut">
              <a:rPr lang="de-DE" smtClean="0"/>
              <a:pPr/>
              <a:t>19.04.2018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415" tIns="45707" rIns="91415" bIns="4570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30090"/>
            <a:ext cx="2945659" cy="496411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8B7BEF1D-6DAE-45F6-9358-38CBC56BC5C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30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BEF1D-6DAE-45F6-9358-38CBC56BC5C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03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91952"/>
            <a:ext cx="7772400" cy="752872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1179" y="2276872"/>
            <a:ext cx="6400800" cy="1656184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Name</a:t>
            </a:r>
          </a:p>
          <a:p>
            <a:r>
              <a:rPr lang="de-DE" dirty="0" smtClean="0"/>
              <a:t>Ort, Datum</a:t>
            </a:r>
          </a:p>
          <a:p>
            <a:endParaRPr lang="de-DE" dirty="0" smtClean="0"/>
          </a:p>
          <a:p>
            <a:r>
              <a:rPr lang="de-DE" dirty="0" smtClean="0"/>
              <a:t>Institut für Informatik</a:t>
            </a:r>
          </a:p>
          <a:p>
            <a:r>
              <a:rPr lang="de-DE" dirty="0" smtClean="0"/>
              <a:t>Heinrich-Heine-Universität Düsseldorf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43876"/>
            <a:ext cx="1459285" cy="8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Logo der FHöV NR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169" y="5589240"/>
            <a:ext cx="2267329" cy="45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9" y="5565230"/>
            <a:ext cx="2536089" cy="456058"/>
          </a:xfrm>
          <a:prstGeom prst="rect">
            <a:avLst/>
          </a:prstGeom>
        </p:spPr>
      </p:pic>
      <p:cxnSp>
        <p:nvCxnSpPr>
          <p:cNvPr id="10" name="Gerader Verbinder 9"/>
          <p:cNvCxnSpPr/>
          <p:nvPr userDrawn="1"/>
        </p:nvCxnSpPr>
        <p:spPr>
          <a:xfrm flipV="1">
            <a:off x="681179" y="1988840"/>
            <a:ext cx="7788506" cy="17180"/>
          </a:xfrm>
          <a:prstGeom prst="line">
            <a:avLst/>
          </a:prstGeom>
          <a:ln w="12700">
            <a:solidFill>
              <a:srgbClr val="006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107504" y="91889"/>
            <a:ext cx="9036496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405602" y="1371600"/>
            <a:ext cx="836327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 marL="742950" indent="-28575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172200"/>
            <a:ext cx="1148874" cy="381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90800" y="6172200"/>
            <a:ext cx="5029200" cy="38100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907" b="31908"/>
          <a:stretch/>
        </p:blipFill>
        <p:spPr>
          <a:xfrm>
            <a:off x="6363072" y="4077072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4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3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259632" y="2564904"/>
            <a:ext cx="6624736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Neues Kapitel oder Ende</a:t>
            </a:r>
            <a:endParaRPr lang="de-DE" dirty="0"/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1907" b="31908"/>
          <a:stretch/>
        </p:blipFill>
        <p:spPr>
          <a:xfrm>
            <a:off x="6363072" y="4077072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5602" y="1081336"/>
            <a:ext cx="8363272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5602" y="1772816"/>
            <a:ext cx="836327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mpelhofer-feld.berlin.de/" TargetMode="External"/><Relationship Id="rId2" Type="http://schemas.openxmlformats.org/officeDocument/2006/relationships/hyperlink" Target="https://www.leitentscheidung-braunkohle.nrw/perspektiven/de/home/beteiligen/draftbill/47589/chap/5#chap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ataanalyst.com/machine-learning/knn/" TargetMode="External"/><Relationship Id="rId5" Type="http://schemas.openxmlformats.org/officeDocument/2006/relationships/hyperlink" Target="https://commons.wikimedia.org/wiki/File:Orange-Whole-&amp;-Split.jpg" TargetMode="External"/><Relationship Id="rId4" Type="http://schemas.openxmlformats.org/officeDocument/2006/relationships/hyperlink" Target="http://www.veggipedia.nl/consumenten/producten/21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179" y="1052736"/>
            <a:ext cx="7772400" cy="752872"/>
          </a:xfrm>
        </p:spPr>
        <p:txBody>
          <a:bodyPr/>
          <a:lstStyle/>
          <a:p>
            <a:r>
              <a:rPr lang="de-DE" sz="2400" dirty="0"/>
              <a:t>Mining Arguments in Online </a:t>
            </a:r>
            <a:r>
              <a:rPr lang="de-DE" sz="2400" dirty="0" err="1"/>
              <a:t>Participation</a:t>
            </a:r>
            <a:r>
              <a:rPr lang="de-DE" sz="2400" dirty="0"/>
              <a:t>: Möglichkeiten und Grenzen manueller und automatisierter Inhaltsanalyse zur Erhebung von Argumentkomponenten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1179" y="2276872"/>
            <a:ext cx="6400800" cy="79208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Katharina Esau, Matthias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Liebeck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&amp; Christiane Eilders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Heinrich-Heine Universität Düsseldorf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katharina.esau@hhu.de / liebeck@cs.uni-duesseldorf.de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681178" y="185428"/>
            <a:ext cx="7491221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i="1" dirty="0" err="1"/>
              <a:t>PolKomm</a:t>
            </a:r>
            <a:r>
              <a:rPr lang="de-DE" sz="1200" i="1" dirty="0"/>
              <a:t> Jahrestagung, </a:t>
            </a:r>
            <a:r>
              <a:rPr lang="de-DE" sz="1200" i="1" dirty="0" smtClean="0"/>
              <a:t>„</a:t>
            </a:r>
            <a:r>
              <a:rPr lang="de-DE" sz="1200" i="1" dirty="0" err="1"/>
              <a:t>Disliken</a:t>
            </a:r>
            <a:r>
              <a:rPr lang="de-DE" sz="1200" i="1" dirty="0"/>
              <a:t>, diskutieren, demonstrieren </a:t>
            </a:r>
            <a:r>
              <a:rPr lang="de-DE" sz="1200" i="1" dirty="0" smtClean="0"/>
              <a:t>– Politische </a:t>
            </a:r>
            <a:r>
              <a:rPr lang="de-DE" sz="1200" i="1" dirty="0"/>
              <a:t>Partizipation im (Medien-)Wandel“</a:t>
            </a:r>
          </a:p>
          <a:p>
            <a:r>
              <a:rPr lang="en-US" sz="1200" i="1" dirty="0"/>
              <a:t>17.02.2017, </a:t>
            </a:r>
            <a:r>
              <a:rPr lang="en-US" sz="1200" i="1" dirty="0" smtClean="0"/>
              <a:t>Jena</a:t>
            </a:r>
            <a:endParaRPr lang="de-DE" sz="300" i="1" dirty="0"/>
          </a:p>
        </p:txBody>
      </p:sp>
    </p:spTree>
    <p:extLst>
      <p:ext uri="{BB962C8B-B14F-4D97-AF65-F5344CB8AC3E}">
        <p14:creationId xmlns:p14="http://schemas.microsoft.com/office/powerpoint/2010/main" val="18712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Methode </a:t>
            </a:r>
            <a:r>
              <a:rPr lang="de-DE" b="0" dirty="0" smtClean="0"/>
              <a:t>II: </a:t>
            </a:r>
            <a:r>
              <a:rPr lang="de-DE" b="0" dirty="0"/>
              <a:t>Automatisierte Analyse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8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Aufgabenstellung: Automatisierte 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/>
              <a:t>Im Rahmen unserer Arbeit haben wir bisher zwei Klassifikationsaufgaben auf Satzebene betrachtet:</a:t>
            </a:r>
          </a:p>
          <a:p>
            <a:pPr lvl="1"/>
            <a:r>
              <a:rPr lang="de-DE" dirty="0"/>
              <a:t>Task A: Enthält ein Satz gemäß unseres Argumentationsmodell argumentativen Inhalt?</a:t>
            </a:r>
          </a:p>
          <a:p>
            <a:pPr lvl="1"/>
            <a:r>
              <a:rPr lang="de-DE" dirty="0"/>
              <a:t>Task B: Bestimme Argumentationskomponenten in Sätzen mit genau einer codierten Argumentationskomponente</a:t>
            </a:r>
          </a:p>
          <a:p>
            <a:r>
              <a:rPr lang="de-DE" sz="2000" dirty="0"/>
              <a:t>Perspektivisch wollen wir auch Argumentationskomponenten in Satzteilen und auch satzübergreifend automatisiert erkennen.</a:t>
            </a:r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Methode II: Automatisierte </a:t>
            </a:r>
            <a:r>
              <a:rPr lang="de-DE" b="0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/>
              <a:t>Um der „Maschine“ die Erkennung von Argumentationskomponenten beizubringen, müssen aus den Texten zunächst Merkmale extrahiert werden.</a:t>
            </a:r>
          </a:p>
          <a:p>
            <a:r>
              <a:rPr lang="de-DE" sz="2000" dirty="0"/>
              <a:t>Zunächst ein Beispiel für die Erkennung von Zitronen und Orangen: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 algn="r">
              <a:buNone/>
            </a:pPr>
            <a:endParaRPr lang="de-DE" sz="13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20888"/>
            <a:ext cx="5009524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Methode II: Automatisierte 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/>
              <a:t>Anschließend wird ein Klassifikator verwendet, um, basierend auf den Merkmalen, eine Zuordnung eines Objektes (Bildes) zu einer Klasse (Zitrone / Orange) zu ermöglichen:</a:t>
            </a:r>
          </a:p>
          <a:p>
            <a:r>
              <a:rPr lang="de-DE" sz="2000" dirty="0"/>
              <a:t>Zwei von uns eingesetzte Verfahren:</a:t>
            </a:r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86" y="3200230"/>
            <a:ext cx="2386706" cy="17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71600" y="4991500"/>
            <a:ext cx="309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Support </a:t>
            </a:r>
            <a:r>
              <a:rPr lang="de-DE" dirty="0" err="1" smtClean="0"/>
              <a:t>Vector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(SVM)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24166"/>
            <a:ext cx="29876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04048" y="4991500"/>
            <a:ext cx="26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k-</a:t>
            </a:r>
            <a:r>
              <a:rPr lang="de-DE" dirty="0" err="1" smtClean="0"/>
              <a:t>Nearest</a:t>
            </a:r>
            <a:r>
              <a:rPr lang="de-DE" dirty="0" smtClean="0"/>
              <a:t> </a:t>
            </a:r>
            <a:r>
              <a:rPr lang="de-DE" dirty="0" err="1" smtClean="0"/>
              <a:t>Neighbor</a:t>
            </a:r>
            <a:r>
              <a:rPr lang="de-DE" dirty="0" smtClean="0"/>
              <a:t> (k-NN)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4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Methode II</a:t>
            </a:r>
            <a:r>
              <a:rPr lang="de-DE" b="0" dirty="0" smtClean="0"/>
              <a:t>: Untersuchte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/>
              <a:t>Anstatt Größe und Farbe werden nun andere Merkmale verwendet:</a:t>
            </a:r>
          </a:p>
          <a:p>
            <a:pPr lvl="1"/>
            <a:r>
              <a:rPr lang="de-DE" dirty="0"/>
              <a:t>Unigramme</a:t>
            </a:r>
          </a:p>
          <a:p>
            <a:pPr lvl="1"/>
            <a:r>
              <a:rPr lang="de-DE" dirty="0" err="1"/>
              <a:t>Bigramme</a:t>
            </a:r>
            <a:endParaRPr lang="de-DE" dirty="0"/>
          </a:p>
          <a:p>
            <a:pPr lvl="1"/>
            <a:r>
              <a:rPr lang="de-DE" dirty="0"/>
              <a:t>Verteilung Wortarten   </a:t>
            </a:r>
            <a:r>
              <a:rPr lang="de-DE" sz="1200" dirty="0"/>
              <a:t>(z.B. Nomen 50%, Verben 10%, Adjektive 20%, …)</a:t>
            </a:r>
          </a:p>
          <a:p>
            <a:pPr lvl="1"/>
            <a:r>
              <a:rPr lang="de-DE" dirty="0"/>
              <a:t>Verteilung Dependenzen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584353"/>
            <a:ext cx="1959761" cy="45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265866"/>
            <a:ext cx="1959761" cy="36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Evaluation: Automatisierte 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/>
              <a:t>Um die Ansätze evaluieren zu können, wurde der Datensatz in eine Trainingsmenge (80%) und eine Testmenge (20%) aufgeteilt.</a:t>
            </a:r>
          </a:p>
          <a:p>
            <a:r>
              <a:rPr lang="de-DE" sz="2000" dirty="0"/>
              <a:t>Die Klassifikatoren werden auf der Trainingsmenge trainiert und auf der Testmenge mit einem Evaluationsmaß evaluiert.</a:t>
            </a:r>
          </a:p>
          <a:p>
            <a:r>
              <a:rPr lang="de-DE" sz="2000" dirty="0"/>
              <a:t>Dazu wird nicht die übliche Genauigkeiten verwendet, da sie bei einer Ungleichverteilung der Klassen nicht geeignet ist: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1337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Evaluation: Automatisierte Analyse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363272" cy="4648200"/>
              </a:xfrm>
            </p:spPr>
            <p:txBody>
              <a:bodyPr>
                <a:normAutofit/>
              </a:bodyPr>
              <a:lstStyle/>
              <a:p>
                <a:r>
                  <a:rPr lang="de-DE" sz="2000" dirty="0"/>
                  <a:t>Stattdessen setzen wir das F-Maß ein.</a:t>
                </a:r>
              </a:p>
              <a:p>
                <a:r>
                  <a:rPr lang="de-DE" sz="2000" dirty="0"/>
                  <a:t>Am Beispiel der Erkennung von Zitronen lässt es sich wie folgt veranschaulichen:</a:t>
                </a:r>
              </a:p>
              <a:p>
                <a:pPr lvl="1"/>
                <a:r>
                  <a:rPr lang="de-DE" sz="1600" dirty="0"/>
                  <a:t>Precision: Wie viele der als Zitronen erkannten Früchte sind wirklich Zitronen?</a:t>
                </a:r>
              </a:p>
              <a:p>
                <a:pPr lvl="1"/>
                <a:r>
                  <a:rPr lang="de-DE" sz="1600" dirty="0"/>
                  <a:t>Recall: Wie viele der Zitronen wurden als Zitronen erkannt?</a:t>
                </a:r>
              </a:p>
              <a:p>
                <a:pPr lvl="1"/>
                <a:r>
                  <a:rPr lang="de-DE" sz="1600" dirty="0"/>
                  <a:t>F-Maß = </a:t>
                </a:r>
                <a14:m>
                  <m:oMath xmlns:m="http://schemas.openxmlformats.org/officeDocument/2006/math">
                    <m:r>
                      <a:rPr lang="de-DE" sz="1600">
                        <a:latin typeface="Cambria Math"/>
                      </a:rPr>
                      <m:t>2 ∗ </m:t>
                    </m:r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/>
                          </a:rPr>
                          <m:t>𝑃𝑟𝑒𝑐𝑖𝑠𝑖𝑜𝑛</m:t>
                        </m:r>
                        <m:r>
                          <a:rPr lang="de-DE" sz="1600" i="1">
                            <a:latin typeface="Cambria Math"/>
                          </a:rPr>
                          <m:t> ∗</m:t>
                        </m:r>
                        <m:r>
                          <a:rPr lang="de-DE" sz="1600" i="1">
                            <a:latin typeface="Cambria Math"/>
                          </a:rPr>
                          <m:t>𝑅𝑒𝑐𝑎𝑙𝑙</m:t>
                        </m:r>
                      </m:num>
                      <m:den>
                        <m:r>
                          <a:rPr lang="de-DE" sz="1600" i="1">
                            <a:latin typeface="Cambria Math"/>
                          </a:rPr>
                          <m:t>𝑃𝑟𝑒𝑐𝑖𝑠𝑖𝑜𝑛</m:t>
                        </m:r>
                        <m:r>
                          <a:rPr lang="de-DE" sz="1600" i="1">
                            <a:latin typeface="Cambria Math"/>
                          </a:rPr>
                          <m:t>+</m:t>
                        </m:r>
                        <m:r>
                          <a:rPr lang="de-DE" sz="1600" i="1">
                            <a:latin typeface="Cambria Math"/>
                          </a:rPr>
                          <m:t>𝑅𝑒𝑐𝑎𝑙𝑙</m:t>
                        </m:r>
                      </m:den>
                    </m:f>
                  </m:oMath>
                </a14:m>
                <a:endParaRPr lang="de-DE" sz="1600" dirty="0"/>
              </a:p>
              <a:p>
                <a:r>
                  <a:rPr lang="de-DE" sz="2000" dirty="0"/>
                  <a:t>Die besten Ergebnisse unseres ersten Prototypen werden mit einer SVM erreicht:</a:t>
                </a:r>
              </a:p>
              <a:p>
                <a:pPr lvl="1"/>
                <a:r>
                  <a:rPr lang="de-DE" dirty="0"/>
                  <a:t>Erkennung argumentativer Sätze: F-Maß = 69,77%</a:t>
                </a:r>
              </a:p>
              <a:p>
                <a:pPr lvl="1"/>
                <a:r>
                  <a:rPr lang="de-DE" dirty="0"/>
                  <a:t>Erkennung von Argumentationskomponenten: F-Maß = 68,5</a:t>
                </a:r>
                <a:r>
                  <a:rPr lang="de-DE" dirty="0" smtClean="0"/>
                  <a:t>%</a:t>
                </a:r>
              </a:p>
              <a:p>
                <a:r>
                  <a:rPr lang="de-DE" sz="2000" dirty="0" smtClean="0"/>
                  <a:t>Andere Publikationen im Bereich Argument Mining kommen bei ähnlichen </a:t>
                </a:r>
                <a:r>
                  <a:rPr lang="de-DE" sz="2000" dirty="0" err="1" smtClean="0"/>
                  <a:t>Argumentationsschematas</a:t>
                </a:r>
                <a:r>
                  <a:rPr lang="de-DE" sz="2000" dirty="0" smtClean="0"/>
                  <a:t> auf ähnlich hohe Werte (z.B. Stab/</a:t>
                </a:r>
                <a:r>
                  <a:rPr lang="de-DE" sz="2000" dirty="0" err="1" smtClean="0"/>
                  <a:t>Gurevych</a:t>
                </a:r>
                <a:r>
                  <a:rPr lang="de-DE" sz="2000" dirty="0" smtClean="0"/>
                  <a:t> 2014 72,6% und 72,2%).</a:t>
                </a:r>
                <a:endParaRPr lang="de-DE" sz="2000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 marL="0" indent="0" algn="r">
                  <a:buNone/>
                </a:pPr>
                <a:endParaRPr lang="de-DE" sz="1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363272" cy="4648200"/>
              </a:xfrm>
              <a:blipFill rotWithShape="1">
                <a:blip r:embed="rId2"/>
                <a:stretch>
                  <a:fillRect l="-656" t="-6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6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Evaluation: Betrachtung als Vergleich zweier </a:t>
            </a:r>
            <a:r>
              <a:rPr lang="de-DE" b="0" dirty="0" err="1" smtClean="0"/>
              <a:t>Codierer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 smtClean="0"/>
              <a:t>Wir betrachten für die Identifikation von Argumentationskomponenten noch eine andere Art die Güte der Ergebnisse zu messen:  als </a:t>
            </a:r>
            <a:r>
              <a:rPr lang="de-DE" sz="2000" dirty="0"/>
              <a:t>Reliabilität </a:t>
            </a:r>
            <a:r>
              <a:rPr lang="de-DE" sz="2000" dirty="0" smtClean="0"/>
              <a:t>zwischen zwei </a:t>
            </a:r>
            <a:r>
              <a:rPr lang="de-DE" sz="2000" dirty="0" err="1" smtClean="0"/>
              <a:t>Codierern</a:t>
            </a:r>
            <a:r>
              <a:rPr lang="de-DE" sz="2000" dirty="0" smtClean="0"/>
              <a:t>:</a:t>
            </a:r>
          </a:p>
          <a:p>
            <a:pPr lvl="1"/>
            <a:r>
              <a:rPr lang="de-DE" sz="1600" dirty="0" err="1" smtClean="0"/>
              <a:t>Codierer</a:t>
            </a:r>
            <a:r>
              <a:rPr lang="de-DE" sz="1600" dirty="0" smtClean="0"/>
              <a:t> 1: Die Codierungen des Korpus aller drei menschlichen </a:t>
            </a:r>
            <a:r>
              <a:rPr lang="de-DE" sz="1600" dirty="0" err="1" smtClean="0"/>
              <a:t>Codierer</a:t>
            </a:r>
            <a:r>
              <a:rPr lang="de-DE" sz="1600" dirty="0" smtClean="0"/>
              <a:t> werden zusammen betrachtet.</a:t>
            </a:r>
          </a:p>
          <a:p>
            <a:pPr lvl="1"/>
            <a:r>
              <a:rPr lang="de-DE" sz="1600" dirty="0" err="1" smtClean="0"/>
              <a:t>Codierer</a:t>
            </a:r>
            <a:r>
              <a:rPr lang="de-DE" sz="1600" dirty="0" smtClean="0"/>
              <a:t> 2: Die vom Computer durch ein maschinelles Lernverfahren ermittelten Ergebnisse</a:t>
            </a:r>
          </a:p>
          <a:p>
            <a:pPr lvl="1"/>
            <a:r>
              <a:rPr lang="de-DE" sz="1600" dirty="0" smtClean="0"/>
              <a:t>Dadurch lassen sich die klassischen Reliabilitätskoeffizienten ermitteln.</a:t>
            </a:r>
          </a:p>
          <a:p>
            <a:r>
              <a:rPr lang="de-DE" sz="2000" dirty="0" smtClean="0"/>
              <a:t>Die Übereinstimmung wird auf der Testmenge (20% des Materials) berechnet.  Die Trainingsmenge wird für die maschinellen Lernverfahren verwendet.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Evaluation: Betrachtung als Vergleich zweier </a:t>
            </a:r>
            <a:r>
              <a:rPr lang="de-DE" b="0" dirty="0" err="1" smtClean="0"/>
              <a:t>Codierer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Interessant ist eine Antwort auf die Frage, wie viel Material für das Training bei maschinellen Lernverfahren codiert werden muss.</a:t>
            </a:r>
          </a:p>
          <a:p>
            <a:r>
              <a:rPr lang="de-DE" sz="2000" dirty="0" smtClean="0"/>
              <a:t>Die Frage ist nicht pauschal zu beantworten, da sie abhängig ist:</a:t>
            </a:r>
          </a:p>
          <a:p>
            <a:pPr lvl="1"/>
            <a:r>
              <a:rPr lang="de-DE" sz="1600" dirty="0" smtClean="0"/>
              <a:t>von den codierten Klassen / Variablen</a:t>
            </a:r>
          </a:p>
          <a:p>
            <a:pPr lvl="1"/>
            <a:r>
              <a:rPr lang="de-DE" sz="1600" dirty="0" smtClean="0"/>
              <a:t>vom Datensatz</a:t>
            </a:r>
          </a:p>
          <a:p>
            <a:pPr lvl="1"/>
            <a:r>
              <a:rPr lang="de-DE" sz="1600" dirty="0" smtClean="0"/>
              <a:t>von den maschinellen Lernverfahren (</a:t>
            </a:r>
            <a:r>
              <a:rPr lang="de-DE" sz="1600" dirty="0" err="1" smtClean="0"/>
              <a:t>Deep</a:t>
            </a:r>
            <a:r>
              <a:rPr lang="de-DE" sz="1600" dirty="0" smtClean="0"/>
              <a:t> Learning braucht so viele Daten wie möglich)</a:t>
            </a:r>
          </a:p>
          <a:p>
            <a:pPr lvl="1"/>
            <a:r>
              <a:rPr lang="de-DE" sz="1600" dirty="0" smtClean="0"/>
              <a:t>von den Features / der vektoriellen Darstellung</a:t>
            </a:r>
          </a:p>
          <a:p>
            <a:r>
              <a:rPr lang="de-DE" sz="2000" dirty="0" smtClean="0"/>
              <a:t>Stattdessen untersuchen wir, wie sich die </a:t>
            </a:r>
            <a:r>
              <a:rPr lang="de-DE" sz="2000" dirty="0" err="1" smtClean="0"/>
              <a:t>Reabilität</a:t>
            </a:r>
            <a:r>
              <a:rPr lang="de-DE" sz="2000" dirty="0" smtClean="0"/>
              <a:t> bei </a:t>
            </a:r>
            <a:r>
              <a:rPr lang="de-DE" sz="2000" b="1" dirty="0" smtClean="0"/>
              <a:t>fixierten</a:t>
            </a:r>
            <a:r>
              <a:rPr lang="de-DE" sz="2000" dirty="0" smtClean="0"/>
              <a:t> Features und Lernverfahren bei einer Reduktion des Umfangs der Trainingsmenge verändert.</a:t>
            </a:r>
          </a:p>
          <a:p>
            <a:r>
              <a:rPr lang="de-DE" sz="2000" dirty="0"/>
              <a:t>Zum Training werden zunächst 10 %, dann 20%, … der Trainingsmenge verwendet. Dieses Vorgehen wird dreimal mit einer zufällig ausgewählten Teilmenge wiederholt.</a:t>
            </a:r>
          </a:p>
          <a:p>
            <a:endParaRPr lang="de-DE" sz="2000" dirty="0" smtClean="0"/>
          </a:p>
          <a:p>
            <a:endParaRPr lang="de-DE" sz="2000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Evaluation: Betrachtung als Vergleich zweier </a:t>
            </a:r>
            <a:r>
              <a:rPr lang="de-DE" b="0" dirty="0" err="1" smtClean="0"/>
              <a:t>Codierer</a:t>
            </a:r>
            <a:endParaRPr lang="de-DE" b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23528" y="4797152"/>
            <a:ext cx="8496944" cy="1800200"/>
          </a:xfrm>
        </p:spPr>
        <p:txBody>
          <a:bodyPr>
            <a:normAutofit/>
          </a:bodyPr>
          <a:lstStyle/>
          <a:p>
            <a:r>
              <a:rPr lang="de-DE" sz="2000" dirty="0" smtClean="0"/>
              <a:t>SVM: Je mehr Daten, desto besser ist das durchschnittliche Ergebnis und umso niedriger die Standardabweichung.</a:t>
            </a:r>
          </a:p>
          <a:p>
            <a:r>
              <a:rPr lang="de-DE" sz="2000" dirty="0" smtClean="0"/>
              <a:t>Bei KNN tritt ab ca. 30% eine Sättigung auf.</a:t>
            </a:r>
            <a:endParaRPr lang="de-DE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50740"/>
            <a:ext cx="5017937" cy="386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2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Problemstellung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>
            <a:normAutofit/>
          </a:bodyPr>
          <a:lstStyle/>
          <a:p>
            <a:r>
              <a:rPr lang="de-DE" sz="2000" dirty="0"/>
              <a:t>Wenn </a:t>
            </a:r>
            <a:r>
              <a:rPr lang="de-DE" sz="2000" dirty="0" smtClean="0"/>
              <a:t>Beteiligungsverfahren </a:t>
            </a:r>
            <a:r>
              <a:rPr lang="de-DE" sz="2000" dirty="0"/>
              <a:t>gut </a:t>
            </a:r>
            <a:r>
              <a:rPr lang="de-DE" sz="2000" dirty="0" smtClean="0"/>
              <a:t>laufen, produzieren sie große </a:t>
            </a:r>
            <a:r>
              <a:rPr lang="de-DE" sz="2000" dirty="0"/>
              <a:t>Textmengen: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 algn="r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6" y="1729072"/>
            <a:ext cx="3416280" cy="205843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64" y="3504118"/>
            <a:ext cx="998702" cy="276563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66" y="1729072"/>
            <a:ext cx="1639690" cy="454068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587" y="3787507"/>
            <a:ext cx="1057275" cy="10668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/>
          <a:srcRect r="12735"/>
          <a:stretch/>
        </p:blipFill>
        <p:spPr>
          <a:xfrm>
            <a:off x="5404856" y="1729072"/>
            <a:ext cx="3203680" cy="41542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/>
          <a:srcRect l="1" r="2839" b="46092"/>
          <a:stretch/>
        </p:blipFill>
        <p:spPr>
          <a:xfrm>
            <a:off x="6731148" y="2461633"/>
            <a:ext cx="1016612" cy="391563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/>
          <a:srcRect l="1" t="55015" r="2839"/>
          <a:stretch/>
        </p:blipFill>
        <p:spPr>
          <a:xfrm>
            <a:off x="7747760" y="2461633"/>
            <a:ext cx="982194" cy="31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Fazit und Ausblick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 smtClean="0"/>
              <a:t>Im Rahmen unseres Beitrags haben wir:</a:t>
            </a:r>
          </a:p>
          <a:p>
            <a:pPr lvl="1"/>
            <a:r>
              <a:rPr lang="de-DE" sz="1600" dirty="0"/>
              <a:t>Problemstellung der Auswertung von Online-Partizipationsverfahren </a:t>
            </a:r>
            <a:r>
              <a:rPr lang="de-DE" sz="1600" dirty="0" smtClean="0"/>
              <a:t>erläutert</a:t>
            </a:r>
          </a:p>
          <a:p>
            <a:pPr lvl="1"/>
            <a:r>
              <a:rPr lang="de-DE" sz="1600" dirty="0"/>
              <a:t>Argumentationsschema </a:t>
            </a:r>
            <a:r>
              <a:rPr lang="de-DE" sz="1600" dirty="0" smtClean="0"/>
              <a:t>vorgestellt</a:t>
            </a:r>
          </a:p>
          <a:p>
            <a:pPr lvl="1"/>
            <a:r>
              <a:rPr lang="de-DE" sz="1600" dirty="0" err="1" smtClean="0"/>
              <a:t>Codierprozess</a:t>
            </a:r>
            <a:r>
              <a:rPr lang="de-DE" sz="1600" dirty="0" smtClean="0"/>
              <a:t> beschrieben</a:t>
            </a:r>
          </a:p>
          <a:p>
            <a:pPr lvl="1"/>
            <a:r>
              <a:rPr lang="de-DE" sz="1600" smtClean="0"/>
              <a:t>Prototypische </a:t>
            </a:r>
            <a:r>
              <a:rPr lang="de-DE" sz="1600" dirty="0" smtClean="0"/>
              <a:t>Implementierung eines automatisierten Klassifikationsansatzes vorgestellt</a:t>
            </a:r>
          </a:p>
          <a:p>
            <a:pPr lvl="1"/>
            <a:r>
              <a:rPr lang="de-DE" sz="1600" dirty="0"/>
              <a:t>Evaluation über zwei verschiedene </a:t>
            </a:r>
            <a:r>
              <a:rPr lang="de-DE" sz="1600" dirty="0" smtClean="0"/>
              <a:t>Blickwinkel durchgeführt</a:t>
            </a:r>
          </a:p>
          <a:p>
            <a:r>
              <a:rPr lang="de-DE" sz="2000" dirty="0" smtClean="0"/>
              <a:t>Zukünftige Forschungen beinhalten:</a:t>
            </a:r>
          </a:p>
          <a:p>
            <a:pPr lvl="1"/>
            <a:r>
              <a:rPr lang="de-DE" sz="1600" dirty="0" smtClean="0"/>
              <a:t>Verbesserung der Ergebnisse, Evaluation neuer Features</a:t>
            </a:r>
          </a:p>
          <a:p>
            <a:pPr lvl="1"/>
            <a:r>
              <a:rPr lang="de-DE" sz="1600" dirty="0" smtClean="0"/>
              <a:t>Erkennung von Argumentationskomponenten über Satzgrenzen hinweg</a:t>
            </a:r>
          </a:p>
          <a:p>
            <a:pPr lvl="1"/>
            <a:r>
              <a:rPr lang="de-DE" sz="1600" dirty="0" smtClean="0"/>
              <a:t>Techniken zur Themenextraktion einsetzen</a:t>
            </a:r>
          </a:p>
          <a:p>
            <a:pPr lvl="1"/>
            <a:r>
              <a:rPr lang="de-DE" sz="1600" dirty="0" smtClean="0"/>
              <a:t>Die Rolle </a:t>
            </a:r>
            <a:r>
              <a:rPr lang="de-DE" sz="1600" dirty="0"/>
              <a:t>von Emotionen in der Diskussions- </a:t>
            </a:r>
            <a:r>
              <a:rPr lang="de-DE" sz="1600" dirty="0" smtClean="0"/>
              <a:t>und Meinungsdynamik </a:t>
            </a:r>
            <a:r>
              <a:rPr lang="de-DE" sz="1600" dirty="0"/>
              <a:t>in Online-Partizipationsverfahren weiter zu untersuchen</a:t>
            </a:r>
            <a:endParaRPr lang="de-DE" sz="1600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 für die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3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Bildquellen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400" dirty="0" smtClean="0"/>
              <a:t>Screenshot von </a:t>
            </a:r>
            <a:r>
              <a:rPr lang="de-DE" sz="1400" dirty="0" err="1" smtClean="0">
                <a:hlinkClick r:id="rId2"/>
              </a:rPr>
              <a:t>leitentscheidung-braunkohle.nrw</a:t>
            </a:r>
            <a:endParaRPr lang="de-DE" sz="1400" dirty="0" smtClean="0"/>
          </a:p>
          <a:p>
            <a:r>
              <a:rPr lang="de-DE" sz="1400" dirty="0"/>
              <a:t>Screenshot von </a:t>
            </a:r>
            <a:r>
              <a:rPr lang="de-DE" sz="1400" dirty="0">
                <a:hlinkClick r:id="rId3"/>
              </a:rPr>
              <a:t>https://</a:t>
            </a:r>
            <a:r>
              <a:rPr lang="de-DE" sz="1400" dirty="0" smtClean="0">
                <a:hlinkClick r:id="rId3"/>
              </a:rPr>
              <a:t>tempelhofer-feld.berlin.de</a:t>
            </a:r>
            <a:r>
              <a:rPr lang="de-DE" sz="1400" dirty="0" smtClean="0"/>
              <a:t> </a:t>
            </a:r>
          </a:p>
          <a:p>
            <a:r>
              <a:rPr lang="de-DE" sz="1400" dirty="0"/>
              <a:t>Zitrone</a:t>
            </a:r>
            <a:r>
              <a:rPr lang="de-DE" sz="1400" dirty="0" smtClean="0"/>
              <a:t>: </a:t>
            </a:r>
            <a:r>
              <a:rPr lang="de-DE" sz="1400" dirty="0">
                <a:hlinkClick r:id="rId4"/>
              </a:rPr>
              <a:t>http://</a:t>
            </a:r>
            <a:r>
              <a:rPr lang="de-DE" sz="1400" dirty="0" smtClean="0">
                <a:hlinkClick r:id="rId4"/>
              </a:rPr>
              <a:t>www.veggipedia.nl/consumenten/producten/216</a:t>
            </a:r>
            <a:r>
              <a:rPr lang="de-DE" sz="1400" dirty="0" smtClean="0"/>
              <a:t> </a:t>
            </a:r>
            <a:endParaRPr lang="de-DE" sz="1400" dirty="0"/>
          </a:p>
          <a:p>
            <a:r>
              <a:rPr lang="it-IT" sz="1400" dirty="0" smtClean="0"/>
              <a:t>Orange</a:t>
            </a:r>
            <a:r>
              <a:rPr lang="it-IT" sz="1400" dirty="0"/>
              <a:t>: Wikipedia CC3-SA: </a:t>
            </a:r>
            <a:r>
              <a:rPr lang="it-IT" sz="1400" dirty="0">
                <a:hlinkClick r:id="rId5"/>
              </a:rPr>
              <a:t>https://</a:t>
            </a:r>
            <a:r>
              <a:rPr lang="it-IT" sz="1400" dirty="0" smtClean="0">
                <a:hlinkClick r:id="rId5"/>
              </a:rPr>
              <a:t>commons.wikimedia.org/wiki/File:Orange-Whole-%26-Split.jpg</a:t>
            </a:r>
            <a:r>
              <a:rPr lang="it-IT" sz="1400" dirty="0" smtClean="0"/>
              <a:t> </a:t>
            </a:r>
            <a:endParaRPr lang="de-DE" sz="1400" dirty="0"/>
          </a:p>
          <a:p>
            <a:r>
              <a:rPr lang="de-DE" sz="1400" smtClean="0"/>
              <a:t>k-NN</a:t>
            </a:r>
            <a:r>
              <a:rPr lang="de-DE" sz="1400" dirty="0"/>
              <a:t>: </a:t>
            </a:r>
            <a:r>
              <a:rPr lang="de-DE" sz="1400" dirty="0">
                <a:hlinkClick r:id="rId6"/>
              </a:rPr>
              <a:t>http://adataanalyst.com/machine-learning/knn</a:t>
            </a:r>
            <a:r>
              <a:rPr lang="de-DE" sz="1400" dirty="0" smtClean="0">
                <a:hlinkClick r:id="rId6"/>
              </a:rPr>
              <a:t>/</a:t>
            </a:r>
            <a:r>
              <a:rPr lang="de-DE" sz="1400" dirty="0" smtClean="0"/>
              <a:t> </a:t>
            </a:r>
            <a:endParaRPr lang="de-DE" sz="1000" dirty="0" smtClean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4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Problemstellung</a:t>
            </a:r>
            <a:endParaRPr lang="de-DE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>
            <a:normAutofit/>
          </a:bodyPr>
          <a:lstStyle/>
          <a:p>
            <a:r>
              <a:rPr lang="de-DE" sz="2000" dirty="0"/>
              <a:t>Fragen, die von Forschung und Praxis an die Texte gestellt werden, z. B.:</a:t>
            </a:r>
          </a:p>
          <a:p>
            <a:pPr lvl="1"/>
            <a:r>
              <a:rPr lang="de-DE" dirty="0"/>
              <a:t>Welche Vorschläge wurden eingebracht? </a:t>
            </a:r>
          </a:p>
          <a:p>
            <a:pPr lvl="1"/>
            <a:r>
              <a:rPr lang="de-DE" dirty="0"/>
              <a:t>Wie kontrovers wurden einzelne Vorschläge diskutiert? </a:t>
            </a:r>
          </a:p>
          <a:p>
            <a:pPr lvl="1"/>
            <a:r>
              <a:rPr lang="de-DE" dirty="0"/>
              <a:t>Wurden Debatten von einzelnen Nutzern dominiert? </a:t>
            </a:r>
          </a:p>
          <a:p>
            <a:pPr lvl="1"/>
            <a:r>
              <a:rPr lang="de-DE" dirty="0"/>
              <a:t>Wie argumentativ verliefen die Diskussionen? Welche Argumente wurden angeführt?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 algn="r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Lösungsansatz und Ziel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>
            <a:normAutofit/>
          </a:bodyPr>
          <a:lstStyle/>
          <a:p>
            <a:r>
              <a:rPr lang="de-DE" sz="2000" i="1" dirty="0"/>
              <a:t>Lösungsansatz: </a:t>
            </a:r>
            <a:r>
              <a:rPr lang="de-DE" sz="2000" dirty="0"/>
              <a:t>Verbindung von manueller und automatisierter Inhaltsanalyse. Insbesondere Verfahren des maschinellen Lernens haben sich als vielversprechend erwiesen (</a:t>
            </a:r>
            <a:r>
              <a:rPr lang="de-DE" sz="2000" dirty="0" err="1"/>
              <a:t>Scharkow</a:t>
            </a:r>
            <a:r>
              <a:rPr lang="de-DE" sz="2000" dirty="0"/>
              <a:t> 2011). </a:t>
            </a:r>
          </a:p>
          <a:p>
            <a:r>
              <a:rPr lang="de-DE" sz="2000" dirty="0"/>
              <a:t>Dabei wird im Gegensatz zu älteren automatisierten Verfahren (v. a. Wortauszählungen), manuell codiertes Material verwendet, um einer Software („Maschine“) „beizubringen“ Textabschnitte sinnvoll zu vorab festgelegten und codierten Kategorien zuzuordnen. </a:t>
            </a:r>
          </a:p>
          <a:p>
            <a:r>
              <a:rPr lang="de-DE" sz="2000" i="1" dirty="0"/>
              <a:t>Zielsetzung: </a:t>
            </a:r>
            <a:r>
              <a:rPr lang="de-DE" sz="2000" dirty="0"/>
              <a:t>Perspektivisch soll die Software </a:t>
            </a:r>
            <a:r>
              <a:rPr lang="de-DE" sz="2000" dirty="0" smtClean="0"/>
              <a:t>Textinhalte </a:t>
            </a:r>
            <a:r>
              <a:rPr lang="de-DE" sz="2000" dirty="0"/>
              <a:t>klassifizieren und dabei möglichst analog zur Arbeit der Codierer vorgehen. </a:t>
            </a: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 algn="r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Stand der Forschung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i="1" dirty="0"/>
              <a:t>Kommunikationswissenschaft: </a:t>
            </a:r>
            <a:r>
              <a:rPr lang="de-DE" sz="2000" dirty="0"/>
              <a:t>erste Versuche Textinhalte unterstützt durch maschinelles Lernen (teil-)automatisiert zu analysieren (z. B. </a:t>
            </a:r>
            <a:r>
              <a:rPr lang="de-DE" sz="2000" dirty="0" err="1"/>
              <a:t>Scharkow</a:t>
            </a:r>
            <a:r>
              <a:rPr lang="de-DE" sz="2000" dirty="0"/>
              <a:t> 2012, Sommer et al. 2014). </a:t>
            </a:r>
          </a:p>
          <a:p>
            <a:r>
              <a:rPr lang="de-DE" sz="2000" i="1" dirty="0"/>
              <a:t>Informatik/Computerlinguistik: </a:t>
            </a:r>
            <a:r>
              <a:rPr lang="de-DE" sz="2000" dirty="0"/>
              <a:t>hier beschäftigt sich der Bereich Argument Mining mit der automatisierten Analyse von Argumentkomponenten in Texten (z. B. </a:t>
            </a:r>
            <a:r>
              <a:rPr lang="de-DE" sz="2000" dirty="0" err="1"/>
              <a:t>Habernal</a:t>
            </a:r>
            <a:r>
              <a:rPr lang="de-DE" sz="2000" dirty="0"/>
              <a:t>/</a:t>
            </a:r>
            <a:r>
              <a:rPr lang="de-DE" sz="2000" dirty="0" err="1"/>
              <a:t>Gurevych</a:t>
            </a:r>
            <a:r>
              <a:rPr lang="de-DE" sz="2000" dirty="0"/>
              <a:t> 2016).</a:t>
            </a:r>
          </a:p>
          <a:p>
            <a:r>
              <a:rPr lang="de-DE" sz="2000" dirty="0"/>
              <a:t>Darauf lässt sich aufbauen, aber die bisherigen Verfahren sind selten für die Analyse von Online-Diskussionen geeignet und sind nicht für Online-Partizipationsverfahren konzipiert.</a:t>
            </a:r>
          </a:p>
          <a:p>
            <a:r>
              <a:rPr lang="de-DE" sz="2000" dirty="0"/>
              <a:t>Bisher kein Ansatz, der Argumentationsstrukturen automatisiert erhebt, so dass Forschung und Praxis der Online-Partizipation damit arbeiten können.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 algn="r">
              <a:buNone/>
            </a:pPr>
            <a:endParaRPr lang="de-DE" sz="13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Argumentationsmodell zur Kategorienbildung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/>
              <a:t>Es gibt kein einheitliches Argumentationsmodell, auf das sich </a:t>
            </a:r>
            <a:r>
              <a:rPr lang="de-DE" sz="2000" dirty="0" smtClean="0"/>
              <a:t>die Forschung einigen kann </a:t>
            </a:r>
            <a:r>
              <a:rPr lang="de-DE" sz="2000" dirty="0"/>
              <a:t>(</a:t>
            </a:r>
            <a:r>
              <a:rPr lang="de-DE" sz="2000" dirty="0" err="1"/>
              <a:t>Habernal</a:t>
            </a:r>
            <a:r>
              <a:rPr lang="de-DE" sz="2000" dirty="0"/>
              <a:t> et al., 2014)</a:t>
            </a:r>
          </a:p>
          <a:p>
            <a:r>
              <a:rPr lang="de-DE" sz="2000" dirty="0"/>
              <a:t>Die Wahl des Modells/der Kategorien hängt von der Fragestellung und v. a. von der Textart (z.B. Nachrichtenartikel, persuasive </a:t>
            </a:r>
            <a:r>
              <a:rPr lang="de-DE" sz="2000" dirty="0" err="1"/>
              <a:t>essays</a:t>
            </a:r>
            <a:r>
              <a:rPr lang="de-DE" sz="2000" dirty="0"/>
              <a:t> etc.) ab.</a:t>
            </a:r>
          </a:p>
          <a:p>
            <a:r>
              <a:rPr lang="de-DE" sz="2000" dirty="0"/>
              <a:t>Problem: in Online-Diskussionen </a:t>
            </a:r>
            <a:r>
              <a:rPr lang="de-DE" sz="2000" dirty="0" smtClean="0"/>
              <a:t>keine </a:t>
            </a:r>
            <a:r>
              <a:rPr lang="de-DE" sz="2000" dirty="0"/>
              <a:t>perfekt strukturierten Argumentationsverläufe!</a:t>
            </a:r>
          </a:p>
          <a:p>
            <a:r>
              <a:rPr lang="de-DE" sz="2000" dirty="0"/>
              <a:t>Daher wurde bei der Kategorienbildung aufbauend auf </a:t>
            </a:r>
            <a:r>
              <a:rPr lang="de-DE" sz="2000" dirty="0" err="1"/>
              <a:t>Toulmin</a:t>
            </a:r>
            <a:r>
              <a:rPr lang="de-DE" sz="2000" dirty="0"/>
              <a:t> (1958) ein vereinfachtes Argumentationsmodell gewählt, bestehend aus: </a:t>
            </a:r>
            <a:r>
              <a:rPr lang="de-DE" sz="2000" dirty="0" smtClean="0"/>
              <a:t>Vorschlag </a:t>
            </a:r>
            <a:r>
              <a:rPr lang="de-DE" sz="2000" dirty="0"/>
              <a:t>(</a:t>
            </a:r>
            <a:r>
              <a:rPr lang="de-DE" sz="2000" i="1" dirty="0" err="1"/>
              <a:t>major</a:t>
            </a:r>
            <a:r>
              <a:rPr lang="de-DE" sz="2000" i="1" dirty="0"/>
              <a:t> </a:t>
            </a:r>
            <a:r>
              <a:rPr lang="de-DE" sz="2000" i="1" dirty="0" err="1"/>
              <a:t>position</a:t>
            </a:r>
            <a:r>
              <a:rPr lang="de-DE" sz="2000" dirty="0"/>
              <a:t>), Pro- und </a:t>
            </a:r>
            <a:r>
              <a:rPr lang="de-DE" sz="2000" dirty="0" smtClean="0"/>
              <a:t>Contra-Positionierung </a:t>
            </a:r>
            <a:r>
              <a:rPr lang="de-DE" sz="2000" dirty="0"/>
              <a:t>(</a:t>
            </a:r>
            <a:r>
              <a:rPr lang="de-DE" sz="2000" i="1" dirty="0" err="1"/>
              <a:t>claim</a:t>
            </a:r>
            <a:r>
              <a:rPr lang="de-DE" sz="2000" dirty="0"/>
              <a:t>) und </a:t>
            </a:r>
            <a:r>
              <a:rPr lang="de-DE" sz="2000" dirty="0" smtClean="0"/>
              <a:t>Begründung </a:t>
            </a:r>
            <a:r>
              <a:rPr lang="de-DE" sz="2000" dirty="0"/>
              <a:t>(</a:t>
            </a:r>
            <a:r>
              <a:rPr lang="de-DE" sz="2000" i="1" dirty="0" err="1"/>
              <a:t>premise</a:t>
            </a:r>
            <a:r>
              <a:rPr lang="de-DE" sz="2000" dirty="0"/>
              <a:t>).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pPr marL="0" indent="0" algn="r">
              <a:buNone/>
            </a:pPr>
            <a:endParaRPr lang="de-DE" sz="1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804399" y="4300919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position</a:t>
            </a: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749579" y="5495770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pro/ contra </a:t>
            </a:r>
            <a:r>
              <a:rPr lang="de-DE" dirty="0" err="1" smtClean="0"/>
              <a:t>claim</a:t>
            </a:r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1475656" y="5033882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premise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774622" y="4608076"/>
            <a:ext cx="173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Es soll ein Spielplatz gebaut werden.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79912" y="5787261"/>
            <a:ext cx="1733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Ich bin (auch) dafür/dagegen, dass ein neuer Spielplatz gebaut wird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475656" y="5364611"/>
            <a:ext cx="1733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Ein Spielplatz würde den Platz auf für Eltern und Kinder attraktiv machen.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2555776" y="4509120"/>
            <a:ext cx="1248623" cy="7094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6" idx="1"/>
          </p:cNvCxnSpPr>
          <p:nvPr/>
        </p:nvCxnSpPr>
        <p:spPr>
          <a:xfrm>
            <a:off x="2493254" y="5224473"/>
            <a:ext cx="1256325" cy="4559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Gebogener Pfeil 23"/>
          <p:cNvSpPr/>
          <p:nvPr/>
        </p:nvSpPr>
        <p:spPr>
          <a:xfrm>
            <a:off x="1709926" y="4803541"/>
            <a:ext cx="421702" cy="508673"/>
          </a:xfrm>
          <a:prstGeom prst="circularArrow">
            <a:avLst>
              <a:gd name="adj1" fmla="val 12500"/>
              <a:gd name="adj2" fmla="val 633250"/>
              <a:gd name="adj3" fmla="val 20457681"/>
              <a:gd name="adj4" fmla="val 10699153"/>
              <a:gd name="adj5" fmla="val 1873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25" name="Gerade Verbindung mit Pfeil 24"/>
          <p:cNvCxnSpPr>
            <a:stCxn id="6" idx="0"/>
            <a:endCxn id="8" idx="2"/>
          </p:cNvCxnSpPr>
          <p:nvPr/>
        </p:nvCxnSpPr>
        <p:spPr>
          <a:xfrm flipH="1" flipV="1">
            <a:off x="4641363" y="5131296"/>
            <a:ext cx="6218" cy="3644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9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Methode I: </a:t>
            </a:r>
            <a:r>
              <a:rPr lang="de-DE" b="0" dirty="0" smtClean="0"/>
              <a:t>Manuelle Inhaltsanalyse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5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Methode I: manuelle Inhaltsanalyse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4648200"/>
          </a:xfrm>
        </p:spPr>
        <p:txBody>
          <a:bodyPr/>
          <a:lstStyle/>
          <a:p>
            <a:r>
              <a:rPr lang="de-DE" sz="2000" dirty="0"/>
              <a:t>Die Codierung erfolgte manuell durch das Markieren von Textabschnitten, analog zur Markierung eines Textes mit Textmarkern, in einer dafür geeigneten Weboberfläche:</a:t>
            </a:r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912768" cy="245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/>
              <a:t>Methode I: manuelle Inhaltsanalyse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08720"/>
                <a:ext cx="8363272" cy="482453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2000" dirty="0" smtClean="0"/>
                  <a:t>Datengrundlage für die quantitative Inhaltsanalyse war ein Beteiligungsverfahren der Stadt Berlin „Entwicklungs- und Pflegeplan Tempelhofer Feld“ (N=1524* Textbeiträge). </a:t>
                </a:r>
              </a:p>
              <a:p>
                <a:r>
                  <a:rPr lang="de-DE" sz="2000" dirty="0" smtClean="0"/>
                  <a:t>Für </a:t>
                </a:r>
                <a:r>
                  <a:rPr lang="de-DE" sz="2000" dirty="0"/>
                  <a:t>die finale manuelle Inhaltsanalyse wurde ein Sample von 647 Textbeiträgen zufällig ausgewählt und von den drei Codierern codiert</a:t>
                </a:r>
                <a:r>
                  <a:rPr lang="de-DE" sz="2000" dirty="0" smtClean="0"/>
                  <a:t>.</a:t>
                </a:r>
              </a:p>
              <a:p>
                <a:r>
                  <a:rPr lang="de-DE" sz="2000" dirty="0"/>
                  <a:t>In dem Sample wurden 337 Vorschläge, 256 Pro-Positionierungen, 94 Contra-Positionierungen und 745 Begründungen codiert.</a:t>
                </a:r>
              </a:p>
              <a:p>
                <a:r>
                  <a:rPr lang="de-DE" sz="2000" dirty="0"/>
                  <a:t>Probecodierung von 82 Textbeiträgen (Reliabilität zwischen drei Codierern betrug im Mittel 78% Krippendorffs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sz="2000" dirty="0"/>
                  <a:t>)</a:t>
                </a:r>
              </a:p>
              <a:p>
                <a:endParaRPr lang="de-DE" sz="2000" dirty="0"/>
              </a:p>
              <a:p>
                <a:pPr marL="0" indent="0">
                  <a:buNone/>
                </a:pPr>
                <a:endParaRPr lang="de-DE" sz="1400" dirty="0"/>
              </a:p>
              <a:p>
                <a:pPr marL="0" indent="0">
                  <a:buNone/>
                </a:pPr>
                <a:endParaRPr lang="de-DE" sz="1400" dirty="0" smtClean="0"/>
              </a:p>
              <a:p>
                <a:pPr marL="0" indent="0">
                  <a:buNone/>
                </a:pPr>
                <a:endParaRPr lang="de-DE" sz="1400" dirty="0"/>
              </a:p>
              <a:p>
                <a:pPr marL="0" indent="0">
                  <a:buNone/>
                </a:pPr>
                <a:endParaRPr lang="de-DE" sz="1400" dirty="0" smtClean="0"/>
              </a:p>
              <a:p>
                <a:pPr marL="0" indent="0">
                  <a:buNone/>
                </a:pPr>
                <a:r>
                  <a:rPr lang="de-DE" sz="1400" dirty="0" smtClean="0"/>
                  <a:t>* Beschränkung </a:t>
                </a:r>
                <a:r>
                  <a:rPr lang="de-DE" sz="1400" dirty="0"/>
                  <a:t>auf 5 von 7 Themenbereichen: nur Themenbereiche, </a:t>
                </a:r>
                <a:r>
                  <a:rPr lang="de-DE" sz="1400" dirty="0" smtClean="0"/>
                  <a:t/>
                </a:r>
                <a:br>
                  <a:rPr lang="de-DE" sz="1400" dirty="0" smtClean="0"/>
                </a:br>
                <a:r>
                  <a:rPr lang="de-DE" sz="1400" dirty="0" smtClean="0"/>
                  <a:t>in </a:t>
                </a:r>
                <a:r>
                  <a:rPr lang="de-DE" sz="1400" dirty="0"/>
                  <a:t>denen Vorschläge zur </a:t>
                </a:r>
                <a:r>
                  <a:rPr lang="de-DE" sz="1400" dirty="0" smtClean="0"/>
                  <a:t>Umsetzung eingebracht </a:t>
                </a:r>
                <a:r>
                  <a:rPr lang="de-DE" sz="1400" dirty="0"/>
                  <a:t>wurden. </a:t>
                </a:r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pPr marL="0" indent="0" algn="r">
                  <a:buNone/>
                </a:pPr>
                <a:endParaRPr lang="de-DE" sz="1200" dirty="0"/>
              </a:p>
              <a:p>
                <a:endParaRPr lang="de-DE" sz="2000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pPr marL="0" indent="0" algn="r">
                  <a:buNone/>
                </a:pPr>
                <a:endParaRPr lang="de-DE" sz="1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08720"/>
                <a:ext cx="8363272" cy="4824536"/>
              </a:xfrm>
              <a:blipFill rotWithShape="0">
                <a:blip r:embed="rId3"/>
                <a:stretch>
                  <a:fillRect l="-656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ortschrittskolle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869F1DA-1230-4A27-AD04-2EE99E71540A}" vid="{5DAAF93D-02A2-44A1-8603-133A169AED0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Folienmaster_Fortschrittskolleg.potx</Template>
  <TotalTime>0</TotalTime>
  <Words>1218</Words>
  <Application>Microsoft Office PowerPoint</Application>
  <PresentationFormat>Bildschirmpräsentation (4:3)</PresentationFormat>
  <Paragraphs>210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Symbol</vt:lpstr>
      <vt:lpstr>Folienmaster_Fortschrittskolleg</vt:lpstr>
      <vt:lpstr>Mining Arguments in Online Participation: Möglichkeiten und Grenzen manueller und automatisierter Inhaltsanalyse zur Erhebung von Argumentkomponenten</vt:lpstr>
      <vt:lpstr>Problemstellung</vt:lpstr>
      <vt:lpstr>Problemstellung</vt:lpstr>
      <vt:lpstr>Lösungsansatz und Ziel</vt:lpstr>
      <vt:lpstr>Stand der Forschung</vt:lpstr>
      <vt:lpstr>Argumentationsmodell zur Kategorienbildung</vt:lpstr>
      <vt:lpstr>Methode I: Manuelle Inhaltsanalyse</vt:lpstr>
      <vt:lpstr>Methode I: manuelle Inhaltsanalyse</vt:lpstr>
      <vt:lpstr>Methode I: manuelle Inhaltsanalyse</vt:lpstr>
      <vt:lpstr>Methode II: Automatisierte Analyse</vt:lpstr>
      <vt:lpstr>Aufgabenstellung: Automatisierte Analyse</vt:lpstr>
      <vt:lpstr>Methode II: Automatisierte Analyse</vt:lpstr>
      <vt:lpstr>Methode II: Automatisierte Analyse</vt:lpstr>
      <vt:lpstr>Methode II: Untersuchte Merkmale</vt:lpstr>
      <vt:lpstr>Evaluation: Automatisierte Analyse</vt:lpstr>
      <vt:lpstr>Evaluation: Automatisierte Analyse</vt:lpstr>
      <vt:lpstr>Evaluation: Betrachtung als Vergleich zweier Codierer</vt:lpstr>
      <vt:lpstr>Evaluation: Betrachtung als Vergleich zweier Codierer</vt:lpstr>
      <vt:lpstr>Evaluation: Betrachtung als Vergleich zweier Codierer</vt:lpstr>
      <vt:lpstr>Fazit und Ausblick</vt:lpstr>
      <vt:lpstr>Vielen Dank für die Aufmerksamkeit</vt:lpstr>
      <vt:lpstr>Bildquellen</vt:lpstr>
    </vt:vector>
  </TitlesOfParts>
  <Company>HHU Düsseldorf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Mauve</dc:creator>
  <cp:lastModifiedBy>Dev</cp:lastModifiedBy>
  <cp:revision>379</cp:revision>
  <cp:lastPrinted>2016-08-16T14:32:07Z</cp:lastPrinted>
  <dcterms:created xsi:type="dcterms:W3CDTF">2015-10-06T06:33:27Z</dcterms:created>
  <dcterms:modified xsi:type="dcterms:W3CDTF">2018-04-19T07:31:18Z</dcterms:modified>
</cp:coreProperties>
</file>