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7" r:id="rId2"/>
    <p:sldId id="340" r:id="rId3"/>
    <p:sldId id="388" r:id="rId4"/>
    <p:sldId id="386" r:id="rId5"/>
    <p:sldId id="387" r:id="rId6"/>
    <p:sldId id="389" r:id="rId7"/>
    <p:sldId id="390" r:id="rId8"/>
    <p:sldId id="391" r:id="rId9"/>
    <p:sldId id="392" r:id="rId10"/>
    <p:sldId id="393" r:id="rId11"/>
    <p:sldId id="319" r:id="rId12"/>
    <p:sldId id="381" r:id="rId13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E9278772-C80A-40E1-99E5-428C576173F9}">
          <p14:sldIdLst>
            <p14:sldId id="317"/>
            <p14:sldId id="340"/>
            <p14:sldId id="388"/>
            <p14:sldId id="386"/>
            <p14:sldId id="387"/>
            <p14:sldId id="389"/>
            <p14:sldId id="390"/>
            <p14:sldId id="391"/>
            <p14:sldId id="392"/>
            <p14:sldId id="393"/>
          </p14:sldIdLst>
        </p14:section>
        <p14:section name="Abschnitt ohne Titel" id="{12605D6B-DB57-4F0F-83E5-73C7C38FFA8B}">
          <p14:sldIdLst>
            <p14:sldId id="319"/>
            <p14:sldId id="38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73B"/>
    <a:srgbClr val="6E6E6E"/>
    <a:srgbClr val="006AB3"/>
    <a:srgbClr val="FAFAFA"/>
    <a:srgbClr val="F3F3F3"/>
    <a:srgbClr val="C5E1A5"/>
    <a:srgbClr val="0F73C3"/>
    <a:srgbClr val="006BAF"/>
    <a:srgbClr val="06FFFF"/>
    <a:srgbClr val="8383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85204" autoAdjust="0"/>
  </p:normalViewPr>
  <p:slideViewPr>
    <p:cSldViewPr>
      <p:cViewPr>
        <p:scale>
          <a:sx n="100" d="100"/>
          <a:sy n="100" d="100"/>
        </p:scale>
        <p:origin x="-1026" y="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856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45659" cy="496411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8" y="4"/>
            <a:ext cx="2945659" cy="496411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r">
              <a:defRPr sz="1200"/>
            </a:lvl1pPr>
          </a:lstStyle>
          <a:p>
            <a:fld id="{D0F9D6ED-9BE7-40FB-9EFD-C25BF1BE4A93}" type="datetimeFigureOut">
              <a:rPr lang="de-DE" smtClean="0"/>
              <a:pPr/>
              <a:t>16.03.2018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5" y="9430090"/>
            <a:ext cx="2945659" cy="496411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8" y="9430090"/>
            <a:ext cx="2945659" cy="496411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r">
              <a:defRPr sz="1200"/>
            </a:lvl1pPr>
          </a:lstStyle>
          <a:p>
            <a:fld id="{847AD2AB-BB76-4160-BF1D-CA024551D3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0387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45659" cy="496411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8" y="4"/>
            <a:ext cx="2945659" cy="496411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r">
              <a:defRPr sz="1200"/>
            </a:lvl1pPr>
          </a:lstStyle>
          <a:p>
            <a:fld id="{068FD3B8-6E77-4118-94FC-A63653E2B7E5}" type="datetimeFigureOut">
              <a:rPr lang="de-DE" smtClean="0"/>
              <a:pPr/>
              <a:t>16.03.2018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7" rIns="91415" bIns="4570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12"/>
            <a:ext cx="5438140" cy="4467701"/>
          </a:xfrm>
          <a:prstGeom prst="rect">
            <a:avLst/>
          </a:prstGeom>
        </p:spPr>
        <p:txBody>
          <a:bodyPr vert="horz" lIns="91415" tIns="45707" rIns="91415" bIns="45707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5" y="9430090"/>
            <a:ext cx="2945659" cy="496411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8" y="9430090"/>
            <a:ext cx="2945659" cy="496411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r">
              <a:defRPr sz="1200"/>
            </a:lvl1pPr>
          </a:lstStyle>
          <a:p>
            <a:fld id="{8B7BEF1D-6DAE-45F6-9358-38CBC56BC5C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2302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091952"/>
            <a:ext cx="7772400" cy="752872"/>
          </a:xfrm>
        </p:spPr>
        <p:txBody>
          <a:bodyPr/>
          <a:lstStyle>
            <a:lvl1pPr algn="l">
              <a:defRPr sz="2800"/>
            </a:lvl1pPr>
          </a:lstStyle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81179" y="2276872"/>
            <a:ext cx="6400800" cy="1656184"/>
          </a:xfrm>
        </p:spPr>
        <p:txBody>
          <a:bodyPr>
            <a:no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Name</a:t>
            </a:r>
          </a:p>
          <a:p>
            <a:r>
              <a:rPr lang="de-DE" dirty="0" smtClean="0"/>
              <a:t>Ort, Datum</a:t>
            </a:r>
          </a:p>
          <a:p>
            <a:endParaRPr lang="de-DE" dirty="0" smtClean="0"/>
          </a:p>
          <a:p>
            <a:r>
              <a:rPr lang="de-DE" dirty="0" smtClean="0"/>
              <a:t>Institut für Informatik</a:t>
            </a:r>
          </a:p>
          <a:p>
            <a:r>
              <a:rPr lang="de-DE" dirty="0" smtClean="0"/>
              <a:t>Heinrich-Heine-Universität Düsseldorf</a:t>
            </a:r>
            <a:endParaRPr lang="de-DE" dirty="0"/>
          </a:p>
        </p:txBody>
      </p:sp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343876"/>
            <a:ext cx="1459285" cy="80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Logo der FHöV NRW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169" y="5589240"/>
            <a:ext cx="2267329" cy="453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fik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79" y="5565230"/>
            <a:ext cx="2536089" cy="456058"/>
          </a:xfrm>
          <a:prstGeom prst="rect">
            <a:avLst/>
          </a:prstGeom>
        </p:spPr>
      </p:pic>
      <p:cxnSp>
        <p:nvCxnSpPr>
          <p:cNvPr id="10" name="Gerader Verbinder 9"/>
          <p:cNvCxnSpPr/>
          <p:nvPr userDrawn="1"/>
        </p:nvCxnSpPr>
        <p:spPr>
          <a:xfrm flipV="1">
            <a:off x="681179" y="1988840"/>
            <a:ext cx="7788506" cy="17180"/>
          </a:xfrm>
          <a:prstGeom prst="line">
            <a:avLst/>
          </a:prstGeom>
          <a:ln w="12700">
            <a:solidFill>
              <a:srgbClr val="006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998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2337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elplatzhalter 1"/>
          <p:cNvSpPr>
            <a:spLocks noGrp="1"/>
          </p:cNvSpPr>
          <p:nvPr>
            <p:ph type="title"/>
          </p:nvPr>
        </p:nvSpPr>
        <p:spPr>
          <a:xfrm>
            <a:off x="107504" y="91889"/>
            <a:ext cx="9036496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idx="1"/>
          </p:nvPr>
        </p:nvSpPr>
        <p:spPr>
          <a:xfrm>
            <a:off x="405602" y="1371600"/>
            <a:ext cx="8363272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2pPr marL="742950" indent="-285750">
              <a:buFont typeface="Symbol" panose="05050102010706020507" pitchFamily="18" charset="2"/>
              <a:buChar char="-"/>
              <a:defRPr/>
            </a:lvl2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172200"/>
            <a:ext cx="1148874" cy="38100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590800" y="6172200"/>
            <a:ext cx="5029200" cy="381000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10" name="Grafik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63072" y="4077072"/>
            <a:ext cx="2780928" cy="278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545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337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259632" y="2564904"/>
            <a:ext cx="6624736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Neues Kapitel oder Ende</a:t>
            </a:r>
            <a:endParaRPr lang="de-DE" dirty="0"/>
          </a:p>
        </p:txBody>
      </p:sp>
      <p:pic>
        <p:nvPicPr>
          <p:cNvPr id="8" name="Grafik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63072" y="4077072"/>
            <a:ext cx="2780928" cy="278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730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0502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05602" y="1081336"/>
            <a:ext cx="8363272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05602" y="1772816"/>
            <a:ext cx="8363272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0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s-na.ssl-images-amazon.com/images/I/41fwOL62UUL._SX351_BO1,204,203,200_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87624" y="1052736"/>
            <a:ext cx="6840760" cy="752872"/>
          </a:xfrm>
        </p:spPr>
        <p:txBody>
          <a:bodyPr/>
          <a:lstStyle/>
          <a:p>
            <a:pPr algn="ctr"/>
            <a:r>
              <a:rPr lang="de-DE" sz="3000" dirty="0" smtClean="0"/>
              <a:t>Automatisierte Themenerkennung in Online-Partizipationsverfahren</a:t>
            </a:r>
            <a:endParaRPr lang="de-DE" sz="3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779253" cy="2448272"/>
          </a:xfrm>
        </p:spPr>
        <p:txBody>
          <a:bodyPr/>
          <a:lstStyle/>
          <a:p>
            <a:pPr algn="ctr"/>
            <a:r>
              <a:rPr lang="de-DE" sz="2400" dirty="0" smtClean="0"/>
              <a:t>Matthias </a:t>
            </a:r>
            <a:r>
              <a:rPr lang="de-DE" sz="2400" dirty="0" err="1" smtClean="0"/>
              <a:t>Liebeck</a:t>
            </a:r>
            <a:endParaRPr lang="de-DE" sz="2400" dirty="0" smtClean="0"/>
          </a:p>
          <a:p>
            <a:pPr algn="ctr"/>
            <a:r>
              <a:rPr lang="de-DE" sz="2000" dirty="0"/>
              <a:t>Institut für Informatik</a:t>
            </a:r>
          </a:p>
          <a:p>
            <a:pPr algn="ctr"/>
            <a:r>
              <a:rPr lang="de-DE" sz="2000" dirty="0"/>
              <a:t>Heinrich-Heine-Universität </a:t>
            </a:r>
            <a:r>
              <a:rPr lang="de-DE" sz="2000" dirty="0" smtClean="0"/>
              <a:t>Düsseldorf</a:t>
            </a:r>
          </a:p>
          <a:p>
            <a:pPr algn="ctr"/>
            <a:r>
              <a:rPr lang="de-DE" dirty="0" smtClean="0"/>
              <a:t>Köln, 16.03.2018</a:t>
            </a:r>
            <a:endParaRPr lang="de-DE" dirty="0"/>
          </a:p>
          <a:p>
            <a:pPr algn="ctr"/>
            <a:endParaRPr lang="de-DE" sz="2400" dirty="0"/>
          </a:p>
          <a:p>
            <a:pPr algn="ctr"/>
            <a:endParaRPr lang="de-DE" sz="2200" dirty="0" smtClean="0"/>
          </a:p>
        </p:txBody>
      </p:sp>
    </p:spTree>
    <p:extLst>
      <p:ext uri="{BB962C8B-B14F-4D97-AF65-F5344CB8AC3E}">
        <p14:creationId xmlns:p14="http://schemas.microsoft.com/office/powerpoint/2010/main" val="187120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Weitere Ideen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5602" y="1371600"/>
            <a:ext cx="8363272" cy="3209528"/>
          </a:xfrm>
        </p:spPr>
        <p:txBody>
          <a:bodyPr>
            <a:normAutofit/>
          </a:bodyPr>
          <a:lstStyle/>
          <a:p>
            <a:r>
              <a:rPr lang="de-DE" sz="2200" dirty="0" smtClean="0"/>
              <a:t>Zeitliche Verläufe</a:t>
            </a:r>
          </a:p>
          <a:p>
            <a:pPr lvl="1"/>
            <a:r>
              <a:rPr lang="de-DE" sz="1800" dirty="0" smtClean="0"/>
              <a:t>Wie ändern sich Diskussionsthemen über die Zeit?</a:t>
            </a:r>
          </a:p>
          <a:p>
            <a:pPr lvl="1"/>
            <a:r>
              <a:rPr lang="de-DE" sz="1800" dirty="0" smtClean="0"/>
              <a:t>Zeitraffer über Diskussionsthemen seit letztem Login: „Was habe ich verpasst?“</a:t>
            </a:r>
          </a:p>
          <a:p>
            <a:pPr lvl="1"/>
            <a:r>
              <a:rPr lang="de-DE" sz="1800" dirty="0" smtClean="0"/>
              <a:t>Welche Themen werden über einen längeren Zeitraum diskutiert?</a:t>
            </a:r>
          </a:p>
          <a:p>
            <a:pPr lvl="2"/>
            <a:r>
              <a:rPr lang="de-DE" sz="1600" dirty="0" smtClean="0"/>
              <a:t>Wichtig für </a:t>
            </a:r>
            <a:r>
              <a:rPr lang="de-DE" sz="1600" dirty="0" err="1" smtClean="0"/>
              <a:t>Bürgerinnnen</a:t>
            </a:r>
            <a:r>
              <a:rPr lang="de-DE" sz="1600" dirty="0" smtClean="0"/>
              <a:t> und Bürger?</a:t>
            </a:r>
          </a:p>
          <a:p>
            <a:pPr lvl="2"/>
            <a:r>
              <a:rPr lang="de-DE" sz="1600" dirty="0" smtClean="0"/>
              <a:t>Kontrovers?</a:t>
            </a:r>
          </a:p>
          <a:p>
            <a:r>
              <a:rPr lang="de-DE" sz="2200" dirty="0" smtClean="0"/>
              <a:t>Worüber reden Top-User im Vergleich mit normalen Benutzern?</a:t>
            </a:r>
          </a:p>
          <a:p>
            <a:r>
              <a:rPr lang="de-DE" sz="2200" dirty="0" err="1" smtClean="0"/>
              <a:t>Sentimentanalyse</a:t>
            </a:r>
            <a:r>
              <a:rPr lang="de-DE" sz="2200" dirty="0" smtClean="0"/>
              <a:t>: Wird positiv oder negativ über bestimmte Themen gesprochen, z.B. über die Beethovenhalle?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1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Vielen Dank für Ihre Aufmerksamkeit</a:t>
            </a:r>
            <a:endParaRPr lang="de-DE" dirty="0"/>
          </a:p>
        </p:txBody>
      </p:sp>
      <p:sp>
        <p:nvSpPr>
          <p:cNvPr id="3" name="Pfeil nach rechts 2"/>
          <p:cNvSpPr/>
          <p:nvPr/>
        </p:nvSpPr>
        <p:spPr>
          <a:xfrm>
            <a:off x="238893" y="5499521"/>
            <a:ext cx="99804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1236939" y="4653136"/>
            <a:ext cx="7035259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</a:rPr>
              <a:t>Wir haben Interesse an Gesprächen mit der Praxis!</a:t>
            </a:r>
          </a:p>
          <a:p>
            <a:endParaRPr lang="de-DE" sz="2600" dirty="0">
              <a:solidFill>
                <a:schemeClr val="bg1"/>
              </a:solidFill>
            </a:endParaRPr>
          </a:p>
          <a:p>
            <a:r>
              <a:rPr lang="de-DE" sz="2600" dirty="0" smtClean="0">
                <a:solidFill>
                  <a:schemeClr val="bg1"/>
                </a:solidFill>
              </a:rPr>
              <a:t>Philipp Grawe</a:t>
            </a:r>
          </a:p>
          <a:p>
            <a:r>
              <a:rPr lang="de-DE" sz="2600" dirty="0" smtClean="0">
                <a:solidFill>
                  <a:schemeClr val="bg1"/>
                </a:solidFill>
              </a:rPr>
              <a:t>philipp.grawe@hhu.de</a:t>
            </a:r>
            <a:endParaRPr lang="de-DE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38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Quellenangaben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1400" dirty="0" err="1" smtClean="0"/>
              <a:t>Fotolia</a:t>
            </a:r>
            <a:r>
              <a:rPr lang="de-DE" sz="1400" dirty="0"/>
              <a:t>: © </a:t>
            </a:r>
            <a:r>
              <a:rPr lang="de-DE" sz="1400" dirty="0" err="1"/>
              <a:t>ioannis</a:t>
            </a:r>
            <a:r>
              <a:rPr lang="de-DE" sz="1400" dirty="0"/>
              <a:t> </a:t>
            </a:r>
            <a:r>
              <a:rPr lang="de-DE" sz="1400" dirty="0" err="1"/>
              <a:t>kounadeas</a:t>
            </a:r>
            <a:r>
              <a:rPr lang="de-DE" sz="1400" dirty="0"/>
              <a:t> - Fotolia.com</a:t>
            </a:r>
            <a:endParaRPr lang="de-DE" sz="1400" dirty="0" smtClean="0"/>
          </a:p>
          <a:p>
            <a:r>
              <a:rPr lang="de-DE" sz="1400" dirty="0" err="1" smtClean="0"/>
              <a:t>Fotolia</a:t>
            </a:r>
            <a:r>
              <a:rPr lang="de-DE" sz="1400" dirty="0"/>
              <a:t>: © </a:t>
            </a:r>
            <a:r>
              <a:rPr lang="de-DE" sz="1400" dirty="0" err="1"/>
              <a:t>peshkova</a:t>
            </a:r>
            <a:r>
              <a:rPr lang="de-DE" sz="1400" dirty="0"/>
              <a:t> - Fotolia.com</a:t>
            </a:r>
            <a:endParaRPr lang="de-DE" sz="1400" dirty="0" smtClean="0"/>
          </a:p>
          <a:p>
            <a:r>
              <a:rPr lang="de-DE" sz="1400" dirty="0" smtClean="0"/>
              <a:t>Eric Ries: </a:t>
            </a:r>
            <a:r>
              <a:rPr lang="de-DE" sz="1400" dirty="0"/>
              <a:t>Amazon </a:t>
            </a:r>
            <a:r>
              <a:rPr lang="de-DE" sz="1000" dirty="0">
                <a:hlinkClick r:id="rId2"/>
              </a:rPr>
              <a:t>https://images-na.ssl-images-amazon.com/images/I/41fwOL62UUL._SX351_BO1,204,203,200_.</a:t>
            </a:r>
            <a:r>
              <a:rPr lang="de-DE" sz="1000" dirty="0" smtClean="0">
                <a:hlinkClick r:id="rId2"/>
              </a:rPr>
              <a:t>jpg</a:t>
            </a:r>
            <a:endParaRPr lang="de-DE" sz="1000" dirty="0" smtClean="0"/>
          </a:p>
          <a:p>
            <a:r>
              <a:rPr lang="de-DE" sz="1400" dirty="0"/>
              <a:t>Matthias </a:t>
            </a:r>
            <a:r>
              <a:rPr lang="de-DE" sz="1400" dirty="0" err="1"/>
              <a:t>Liebeck</a:t>
            </a:r>
            <a:r>
              <a:rPr lang="de-DE" sz="1400" dirty="0"/>
              <a:t>, Katharina Esau, </a:t>
            </a:r>
            <a:r>
              <a:rPr lang="de-DE" sz="1400" dirty="0" err="1"/>
              <a:t>and</a:t>
            </a:r>
            <a:r>
              <a:rPr lang="de-DE" sz="1400" dirty="0"/>
              <a:t> Stefan Conrad (2017). “Text Mining für </a:t>
            </a:r>
            <a:r>
              <a:rPr lang="de-DE" sz="1400" dirty="0" smtClean="0"/>
              <a:t>Online- Partizipationsverfahren</a:t>
            </a:r>
            <a:r>
              <a:rPr lang="de-DE" sz="1400" dirty="0"/>
              <a:t>: Die Notwendigkeit einer maschinell unterstützten Auswertung</a:t>
            </a:r>
            <a:r>
              <a:rPr lang="de-DE" sz="1400" dirty="0" smtClean="0"/>
              <a:t>”. In</a:t>
            </a:r>
            <a:r>
              <a:rPr lang="de-DE" sz="1400" dirty="0"/>
              <a:t>: HMD Praxis der Wirtschaftsinformatik 54.4. Schwerpunktheft „</a:t>
            </a:r>
            <a:r>
              <a:rPr lang="de-DE" sz="1400" dirty="0" smtClean="0"/>
              <a:t>Online </a:t>
            </a:r>
            <a:r>
              <a:rPr lang="de-DE" sz="1400" dirty="0" err="1" smtClean="0"/>
              <a:t>Participation</a:t>
            </a:r>
            <a:r>
              <a:rPr lang="de-DE" sz="1400" dirty="0"/>
              <a:t>“, pp. 544–562.</a:t>
            </a:r>
            <a:endParaRPr lang="de-DE" sz="1000" dirty="0"/>
          </a:p>
          <a:p>
            <a:endParaRPr lang="de-DE" sz="1000" dirty="0" smtClean="0"/>
          </a:p>
          <a:p>
            <a:endParaRPr lang="de-DE" sz="1000" dirty="0"/>
          </a:p>
          <a:p>
            <a:r>
              <a:rPr lang="en-US" sz="1400" dirty="0"/>
              <a:t>Quentin Jones, Gilad </a:t>
            </a:r>
            <a:r>
              <a:rPr lang="en-US" sz="1400" dirty="0" err="1"/>
              <a:t>Ravid</a:t>
            </a:r>
            <a:r>
              <a:rPr lang="en-US" sz="1400" dirty="0"/>
              <a:t>, and </a:t>
            </a:r>
            <a:r>
              <a:rPr lang="en-US" sz="1400" dirty="0" err="1"/>
              <a:t>Sheizaf</a:t>
            </a:r>
            <a:r>
              <a:rPr lang="en-US" sz="1400" dirty="0"/>
              <a:t> </a:t>
            </a:r>
            <a:r>
              <a:rPr lang="en-US" sz="1400" dirty="0" err="1"/>
              <a:t>Rafaeli</a:t>
            </a:r>
            <a:r>
              <a:rPr lang="en-US" sz="1400" dirty="0"/>
              <a:t> (2004). “Information Overload and </a:t>
            </a:r>
            <a:r>
              <a:rPr lang="en-US" sz="1400" dirty="0" smtClean="0"/>
              <a:t>the Message </a:t>
            </a:r>
            <a:r>
              <a:rPr lang="en-US" sz="1400" dirty="0"/>
              <a:t>Dynamics of Online Interaction Spaces: A Theoretical Model and </a:t>
            </a:r>
            <a:r>
              <a:rPr lang="en-US" sz="1400" dirty="0" smtClean="0"/>
              <a:t>Empirical Exploration</a:t>
            </a:r>
            <a:r>
              <a:rPr lang="en-US" sz="1400" dirty="0"/>
              <a:t>”. In: Information Systems Research 15.2, pp. 194–210</a:t>
            </a:r>
            <a:r>
              <a:rPr lang="en-US" sz="1400" dirty="0" smtClean="0"/>
              <a:t>.</a:t>
            </a:r>
          </a:p>
          <a:p>
            <a:r>
              <a:rPr lang="de-DE" sz="1400" dirty="0"/>
              <a:t>David M. Blei, Andrew Y. </a:t>
            </a:r>
            <a:r>
              <a:rPr lang="de-DE" sz="1400" dirty="0" err="1"/>
              <a:t>Ng</a:t>
            </a:r>
            <a:r>
              <a:rPr lang="de-DE" sz="1400" dirty="0"/>
              <a:t>, </a:t>
            </a:r>
            <a:r>
              <a:rPr lang="de-DE" sz="1400" dirty="0" err="1"/>
              <a:t>and</a:t>
            </a:r>
            <a:r>
              <a:rPr lang="de-DE" sz="1400" dirty="0"/>
              <a:t> Michael I. Jordan (2003). “Latent </a:t>
            </a:r>
            <a:r>
              <a:rPr lang="de-DE" sz="1400" dirty="0" err="1"/>
              <a:t>Dirichlet</a:t>
            </a:r>
            <a:r>
              <a:rPr lang="de-DE" sz="1400" dirty="0"/>
              <a:t> </a:t>
            </a:r>
            <a:r>
              <a:rPr lang="de-DE" sz="1400" dirty="0" err="1"/>
              <a:t>Allocation</a:t>
            </a:r>
            <a:r>
              <a:rPr lang="de-DE" sz="1400" dirty="0" smtClean="0"/>
              <a:t>”. </a:t>
            </a:r>
            <a:r>
              <a:rPr lang="en-US" sz="1400" dirty="0" smtClean="0"/>
              <a:t>In</a:t>
            </a:r>
            <a:r>
              <a:rPr lang="en-US" sz="1400" dirty="0"/>
              <a:t>: Journal of Machine Learning Research 3, pp. 993–1022</a:t>
            </a:r>
            <a:r>
              <a:rPr lang="en-US" sz="1400" dirty="0" smtClean="0"/>
              <a:t>.</a:t>
            </a:r>
          </a:p>
          <a:p>
            <a:r>
              <a:rPr lang="de-DE" sz="1400" b="1" dirty="0"/>
              <a:t>Matthias </a:t>
            </a:r>
            <a:r>
              <a:rPr lang="de-DE" sz="1400" b="1" dirty="0" err="1"/>
              <a:t>Liebeck</a:t>
            </a:r>
            <a:r>
              <a:rPr lang="de-DE" sz="1400" b="1" dirty="0"/>
              <a:t>, Katharina Esau, </a:t>
            </a:r>
            <a:r>
              <a:rPr lang="de-DE" sz="1400" b="1" dirty="0" err="1"/>
              <a:t>and</a:t>
            </a:r>
            <a:r>
              <a:rPr lang="de-DE" sz="1400" b="1" dirty="0"/>
              <a:t> Stefan Conrad (2017). “Text Mining für Online- Partizipationsverfahren: Die Notwendigkeit einer maschinell unterstützten Auswertung”. In: HMD Praxis der Wirtschaftsinformatik 54.4. Schwerpunktheft „Online </a:t>
            </a:r>
            <a:r>
              <a:rPr lang="de-DE" sz="1400" b="1" dirty="0" err="1"/>
              <a:t>Participation</a:t>
            </a:r>
            <a:r>
              <a:rPr lang="de-DE" sz="1400" b="1" dirty="0"/>
              <a:t>“, pp. 544–562</a:t>
            </a:r>
            <a:r>
              <a:rPr lang="de-DE" sz="1400" b="1" dirty="0" smtClean="0"/>
              <a:t>.</a:t>
            </a:r>
          </a:p>
          <a:p>
            <a:r>
              <a:rPr lang="en-US" sz="1400" dirty="0"/>
              <a:t>Jason Kessler (2017). “</a:t>
            </a:r>
            <a:r>
              <a:rPr lang="en-US" sz="1400" dirty="0" err="1"/>
              <a:t>Scattertext</a:t>
            </a:r>
            <a:r>
              <a:rPr lang="en-US" sz="1400" dirty="0"/>
              <a:t>: a Browser-Based Tool for Visualizing how </a:t>
            </a:r>
            <a:r>
              <a:rPr lang="en-US" sz="1400" dirty="0" smtClean="0"/>
              <a:t>Corpora Differ</a:t>
            </a:r>
            <a:r>
              <a:rPr lang="en-US" sz="1400" dirty="0"/>
              <a:t>”. In: Proceedings of ACL 2017, System Demonstrations. Association </a:t>
            </a:r>
            <a:r>
              <a:rPr lang="en-US" sz="1400" dirty="0" smtClean="0"/>
              <a:t>for </a:t>
            </a:r>
            <a:r>
              <a:rPr lang="de-DE" sz="1400" dirty="0" err="1" smtClean="0"/>
              <a:t>Computational</a:t>
            </a:r>
            <a:r>
              <a:rPr lang="de-DE" sz="1400" dirty="0" smtClean="0"/>
              <a:t> </a:t>
            </a:r>
            <a:r>
              <a:rPr lang="de-DE" sz="1400" dirty="0" err="1"/>
              <a:t>Linguistics</a:t>
            </a:r>
            <a:r>
              <a:rPr lang="de-DE" sz="1400" dirty="0"/>
              <a:t>, pp. 85–90.</a:t>
            </a:r>
          </a:p>
          <a:p>
            <a:endParaRPr lang="de-DE" sz="1000" dirty="0" smtClean="0"/>
          </a:p>
        </p:txBody>
      </p:sp>
      <p:sp>
        <p:nvSpPr>
          <p:cNvPr id="5" name="Textfeld 4"/>
          <p:cNvSpPr txBox="1"/>
          <p:nvPr/>
        </p:nvSpPr>
        <p:spPr>
          <a:xfrm>
            <a:off x="467544" y="980727"/>
            <a:ext cx="14670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dirty="0" smtClean="0"/>
              <a:t>Bildquellen</a:t>
            </a:r>
            <a:endParaRPr lang="de-DE" sz="2200" dirty="0"/>
          </a:p>
        </p:txBody>
      </p:sp>
      <p:sp>
        <p:nvSpPr>
          <p:cNvPr id="6" name="Textfeld 5"/>
          <p:cNvSpPr txBox="1"/>
          <p:nvPr/>
        </p:nvSpPr>
        <p:spPr>
          <a:xfrm>
            <a:off x="443211" y="2854097"/>
            <a:ext cx="20128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dirty="0" smtClean="0"/>
              <a:t>Literaturquellen</a:t>
            </a: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234406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automatisierte Themenerkennung?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3893888"/>
            <a:ext cx="8291264" cy="1366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600" dirty="0" smtClean="0"/>
              <a:t>Automatisierte Erstellung eines Überblicks über die von Menschen diskutierten Themen anhand der von ihnen verfassten Textbeiträge</a:t>
            </a:r>
          </a:p>
          <a:p>
            <a:pPr marL="457200" lvl="1" indent="0">
              <a:buNone/>
            </a:pPr>
            <a:endParaRPr lang="de-DE" sz="2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26" name="Gruppieren 25"/>
          <p:cNvGrpSpPr/>
          <p:nvPr/>
        </p:nvGrpSpPr>
        <p:grpSpPr>
          <a:xfrm>
            <a:off x="1475656" y="5260558"/>
            <a:ext cx="5516098" cy="1383454"/>
            <a:chOff x="1414718" y="4986261"/>
            <a:chExt cx="5516098" cy="1383454"/>
          </a:xfrm>
        </p:grpSpPr>
        <p:sp>
          <p:nvSpPr>
            <p:cNvPr id="18" name="Textfeld 17"/>
            <p:cNvSpPr txBox="1"/>
            <p:nvPr/>
          </p:nvSpPr>
          <p:spPr>
            <a:xfrm>
              <a:off x="1414718" y="5629890"/>
              <a:ext cx="1802801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600" b="1" dirty="0" smtClean="0"/>
                <a:t>Nahverkehr</a:t>
              </a:r>
              <a:endParaRPr lang="de-DE" sz="2600" b="1" dirty="0"/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4589534" y="5260558"/>
              <a:ext cx="234128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600" b="1" dirty="0" smtClean="0"/>
                <a:t>Schwimmbäder</a:t>
              </a:r>
              <a:endParaRPr lang="de-DE" sz="2600" b="1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3275856" y="5877272"/>
              <a:ext cx="163403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600" b="1" dirty="0" smtClean="0"/>
                <a:t>Parkplätze</a:t>
              </a:r>
              <a:endParaRPr lang="de-DE" sz="2600" b="1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2459893" y="4986261"/>
              <a:ext cx="1893275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600" b="1" dirty="0" smtClean="0"/>
                <a:t>Grünflächen</a:t>
              </a:r>
              <a:endParaRPr lang="de-DE" sz="2600" b="1" dirty="0"/>
            </a:p>
          </p:txBody>
        </p:sp>
      </p:grpSp>
      <p:pic>
        <p:nvPicPr>
          <p:cNvPr id="24" name="Grafik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725209"/>
            <a:ext cx="5075628" cy="3120220"/>
          </a:xfrm>
          <a:prstGeom prst="rect">
            <a:avLst/>
          </a:prstGeom>
        </p:spPr>
      </p:pic>
      <p:sp>
        <p:nvSpPr>
          <p:cNvPr id="25" name="Inhaltsplatzhalter 2"/>
          <p:cNvSpPr txBox="1">
            <a:spLocks/>
          </p:cNvSpPr>
          <p:nvPr/>
        </p:nvSpPr>
        <p:spPr>
          <a:xfrm>
            <a:off x="3491880" y="814174"/>
            <a:ext cx="3290331" cy="38025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e-DE" sz="2800" smtClean="0">
                <a:solidFill>
                  <a:schemeClr val="bg1"/>
                </a:solidFill>
              </a:rPr>
              <a:t>Bürgerhaushalt Köln 2016</a:t>
            </a:r>
            <a:endParaRPr lang="de-DE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37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3817198"/>
            <a:ext cx="2736304" cy="292417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2639" y="1600892"/>
            <a:ext cx="2936235" cy="22021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Warum automatisierte Themenerkennung?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5602" y="980728"/>
            <a:ext cx="8363272" cy="3331623"/>
          </a:xfrm>
        </p:spPr>
        <p:txBody>
          <a:bodyPr>
            <a:normAutofit/>
          </a:bodyPr>
          <a:lstStyle/>
          <a:p>
            <a:r>
              <a:rPr lang="de-DE" sz="2200" dirty="0"/>
              <a:t>Wofür benötigt man eine automatisierte Themenerkennung in Online-Partizipationsverfahren</a:t>
            </a:r>
            <a:r>
              <a:rPr lang="de-DE" sz="2200" dirty="0" smtClean="0"/>
              <a:t>?</a:t>
            </a:r>
          </a:p>
          <a:p>
            <a:pPr lvl="1"/>
            <a:r>
              <a:rPr lang="de-DE" sz="1800" dirty="0" smtClean="0"/>
              <a:t>Bei geringer Beteiligungsrate nicht notwendig!</a:t>
            </a:r>
          </a:p>
          <a:p>
            <a:pPr lvl="1"/>
            <a:r>
              <a:rPr lang="de-DE" sz="1800" dirty="0" smtClean="0"/>
              <a:t>Was ist mit stark frequentierten Verfahren?</a:t>
            </a:r>
            <a:endParaRPr lang="de-DE" dirty="0" smtClean="0"/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1331640" y="2341883"/>
            <a:ext cx="37019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de-DE" sz="1400" dirty="0"/>
              <a:t>Bonn 2011: 9900 Textbeiträge</a:t>
            </a:r>
          </a:p>
          <a:p>
            <a:pPr marL="0" lvl="2"/>
            <a:r>
              <a:rPr lang="de-DE" sz="1400" dirty="0"/>
              <a:t>Leitentscheidung Braunkohle: 1300 Textbeiträge</a:t>
            </a:r>
          </a:p>
          <a:p>
            <a:pPr marL="0" lvl="2"/>
            <a:r>
              <a:rPr lang="de-DE" sz="1400" dirty="0"/>
              <a:t>Raddialog Bonn: 4700 Textbeiträge</a:t>
            </a:r>
          </a:p>
          <a:p>
            <a:endParaRPr lang="de-DE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1314254" y="3032527"/>
            <a:ext cx="46258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Es muss viel </a:t>
            </a:r>
            <a:r>
              <a:rPr lang="de-DE" sz="1600" dirty="0"/>
              <a:t>Text </a:t>
            </a:r>
            <a:r>
              <a:rPr lang="de-DE" sz="1600" dirty="0" smtClean="0"/>
              <a:t>gelesen werden, </a:t>
            </a:r>
            <a:r>
              <a:rPr lang="de-DE" sz="1600" dirty="0"/>
              <a:t>um einen Überblick über die bisherigen Diskussionsthemen zu </a:t>
            </a:r>
            <a:r>
              <a:rPr lang="de-DE" sz="1600" dirty="0" smtClean="0"/>
              <a:t>erhalten!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Aber Menschen haben wenig Zeit und vielleicht wenig Interesse alles zu lesen.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0" y="4815227"/>
            <a:ext cx="591302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Effekte bei </a:t>
            </a:r>
            <a:r>
              <a:rPr lang="de-DE" dirty="0"/>
              <a:t>massiver Informationsflut </a:t>
            </a:r>
            <a:r>
              <a:rPr lang="de-DE" dirty="0" smtClean="0"/>
              <a:t>laut 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Jones 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et al. (2004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de-DE" dirty="0" smtClean="0"/>
              <a:t>:</a:t>
            </a:r>
            <a:endParaRPr lang="de-DE" dirty="0"/>
          </a:p>
          <a:p>
            <a:pPr marL="514350" indent="-285750">
              <a:buFont typeface="Courier New" panose="02070309020205020404" pitchFamily="49" charset="0"/>
              <a:buChar char="o"/>
            </a:pPr>
            <a:r>
              <a:rPr lang="de-DE" dirty="0" smtClean="0"/>
              <a:t> Benutzer </a:t>
            </a:r>
            <a:r>
              <a:rPr lang="de-DE" dirty="0"/>
              <a:t>antworten eher auf einfachere Nachrichten</a:t>
            </a:r>
          </a:p>
          <a:p>
            <a:pPr marL="514350" indent="-285750">
              <a:buFont typeface="Courier New" panose="02070309020205020404" pitchFamily="49" charset="0"/>
              <a:buChar char="o"/>
            </a:pPr>
            <a:r>
              <a:rPr lang="de-DE" dirty="0" smtClean="0"/>
              <a:t> Benutzer </a:t>
            </a:r>
            <a:r>
              <a:rPr lang="de-DE" dirty="0"/>
              <a:t>antworten mit eher einfacheren </a:t>
            </a:r>
            <a:r>
              <a:rPr lang="de-DE" dirty="0" smtClean="0"/>
              <a:t>Nachrichten</a:t>
            </a:r>
          </a:p>
          <a:p>
            <a:pPr marL="514350" indent="-285750">
              <a:buFont typeface="Courier New" panose="02070309020205020404" pitchFamily="49" charset="0"/>
              <a:buChar char="o"/>
            </a:pPr>
            <a:r>
              <a:rPr lang="de-DE" dirty="0"/>
              <a:t> Benutzer neigen dazu die Partizipation abzubrechen</a:t>
            </a:r>
          </a:p>
          <a:p>
            <a:pPr marL="685800" lvl="1">
              <a:buFontTx/>
              <a:buChar char="-"/>
            </a:pPr>
            <a:endParaRPr lang="de-DE" dirty="0"/>
          </a:p>
          <a:p>
            <a:endParaRPr lang="de-DE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92576" y="4468294"/>
            <a:ext cx="6279624" cy="584775"/>
            <a:chOff x="92576" y="4468294"/>
            <a:chExt cx="5847574" cy="584775"/>
          </a:xfrm>
        </p:grpSpPr>
        <p:sp>
          <p:nvSpPr>
            <p:cNvPr id="10" name="Pfeil nach rechts 9"/>
            <p:cNvSpPr/>
            <p:nvPr/>
          </p:nvSpPr>
          <p:spPr>
            <a:xfrm>
              <a:off x="92576" y="4473001"/>
              <a:ext cx="360040" cy="3307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549430" y="4468294"/>
              <a:ext cx="53907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 smtClean="0"/>
                <a:t>Benutzer und Organisatoren können schlichtweg überfordert sein!</a:t>
              </a:r>
              <a:endParaRPr lang="de-DE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4642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Wann und wie automatisierte Themenerkennung?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5602" y="980728"/>
            <a:ext cx="8363272" cy="3331623"/>
          </a:xfrm>
        </p:spPr>
        <p:txBody>
          <a:bodyPr>
            <a:normAutofit/>
          </a:bodyPr>
          <a:lstStyle/>
          <a:p>
            <a:r>
              <a:rPr lang="de-DE" sz="2200" dirty="0" smtClean="0"/>
              <a:t>Wann kann automatisierte Themenerkennung angewendet werden?</a:t>
            </a:r>
          </a:p>
          <a:p>
            <a:pPr lvl="1"/>
            <a:r>
              <a:rPr lang="de-DE" sz="1800" dirty="0" smtClean="0"/>
              <a:t>Bei der Auswertung nach Ende der Beteiligungsphase</a:t>
            </a:r>
          </a:p>
          <a:p>
            <a:pPr lvl="1"/>
            <a:r>
              <a:rPr lang="de-DE" sz="1800" dirty="0" smtClean="0"/>
              <a:t>Oder während eines laufenden Verfahrens!</a:t>
            </a:r>
          </a:p>
          <a:p>
            <a:pPr lvl="2"/>
            <a:r>
              <a:rPr lang="de-DE" dirty="0" smtClean="0"/>
              <a:t>z.B. durch Anzeige einer Übersicht der Diskussionsthemen auf der Plattform des Beteiligungsverfahrens</a:t>
            </a:r>
          </a:p>
          <a:p>
            <a:r>
              <a:rPr lang="de-DE" sz="2000" dirty="0" smtClean="0"/>
              <a:t>Philosophische Fragen: Was ist Inhalt und was sind Diskussionsthemen?</a:t>
            </a:r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3140968"/>
            <a:ext cx="936104" cy="1273102"/>
          </a:xfrm>
          <a:prstGeom prst="rect">
            <a:avLst/>
          </a:prstGeom>
        </p:spPr>
      </p:pic>
      <p:sp>
        <p:nvSpPr>
          <p:cNvPr id="14" name="Beispiel schwarz"/>
          <p:cNvSpPr txBox="1"/>
          <p:nvPr/>
        </p:nvSpPr>
        <p:spPr>
          <a:xfrm>
            <a:off x="2782005" y="3140968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/>
              <a:t>Beispielbeitrag</a:t>
            </a:r>
            <a:r>
              <a:rPr lang="de-DE" dirty="0" smtClean="0"/>
              <a:t>:</a:t>
            </a:r>
          </a:p>
          <a:p>
            <a:r>
              <a:rPr lang="de-DE" dirty="0" smtClean="0"/>
              <a:t>Ich wünsche mir, dass wir in Bonn mehrere neue Fußballfelder bekommen, auf denen unsere Kinder zusammen Mannschaftssport ausüben können.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984788" y="4581471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Welche Wörter tragen Semantik? Beispielsweise nur Nomen?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Gibt es verfahrensspezifische Stoppwörter (z.B. Bonn)?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Welche Wörter gehören zum gleichen Diskussionsthema?</a:t>
            </a:r>
            <a:endParaRPr lang="de-DE" dirty="0"/>
          </a:p>
        </p:txBody>
      </p:sp>
      <p:sp>
        <p:nvSpPr>
          <p:cNvPr id="16" name="Beispiel blau"/>
          <p:cNvSpPr txBox="1"/>
          <p:nvPr/>
        </p:nvSpPr>
        <p:spPr>
          <a:xfrm>
            <a:off x="2782005" y="3140968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/>
              <a:t>Beispielbeitrag</a:t>
            </a:r>
            <a:r>
              <a:rPr lang="de-DE" dirty="0" smtClean="0"/>
              <a:t>:</a:t>
            </a:r>
          </a:p>
          <a:p>
            <a:r>
              <a:rPr lang="de-DE" dirty="0" smtClean="0"/>
              <a:t>Ich wünsche mir, dass wir in </a:t>
            </a:r>
            <a:r>
              <a:rPr lang="de-D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Bonn</a:t>
            </a:r>
            <a:r>
              <a:rPr lang="de-DE" dirty="0" smtClean="0"/>
              <a:t> mehrere neue </a:t>
            </a:r>
            <a:r>
              <a:rPr lang="de-D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Fußballfelder</a:t>
            </a:r>
            <a:r>
              <a:rPr lang="de-DE" dirty="0" smtClean="0"/>
              <a:t> bekommen, auf denen unsere </a:t>
            </a:r>
            <a:r>
              <a:rPr lang="de-D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Kinder</a:t>
            </a:r>
            <a:r>
              <a:rPr lang="de-DE" dirty="0" smtClean="0"/>
              <a:t> zusammen </a:t>
            </a:r>
            <a:r>
              <a:rPr lang="de-D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Mannschaftssport</a:t>
            </a:r>
            <a:r>
              <a:rPr lang="de-DE" dirty="0" smtClean="0"/>
              <a:t> ausüben können.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899592" y="5679317"/>
            <a:ext cx="5789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Es gibt verschiedene Methoden zur Themenextraktion!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0793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6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Visualisierung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5602" y="980729"/>
            <a:ext cx="8363272" cy="1726913"/>
          </a:xfrm>
        </p:spPr>
        <p:txBody>
          <a:bodyPr>
            <a:normAutofit/>
          </a:bodyPr>
          <a:lstStyle/>
          <a:p>
            <a:r>
              <a:rPr lang="de-DE" sz="2200" u="sng" dirty="0" smtClean="0"/>
              <a:t>Aktuell</a:t>
            </a:r>
            <a:r>
              <a:rPr lang="de-DE" sz="2200" dirty="0" smtClean="0"/>
              <a:t>: Evaluation verschiedener Themenextraktionsmethoden</a:t>
            </a:r>
          </a:p>
          <a:p>
            <a:r>
              <a:rPr lang="de-DE" sz="2200" dirty="0" smtClean="0"/>
              <a:t>Wie sollen die extrahierten Themen für den Endnutzer visualisiert werden?</a:t>
            </a:r>
          </a:p>
          <a:p>
            <a:pPr lvl="1"/>
            <a:r>
              <a:rPr lang="de-DE" sz="1800" dirty="0" smtClean="0"/>
              <a:t>Es gibt Benutzerstudien, aber: </a:t>
            </a:r>
            <a:r>
              <a:rPr lang="de-DE" sz="1800" b="1" dirty="0" smtClean="0"/>
              <a:t>heutiges Publikum nutzen</a:t>
            </a:r>
            <a:br>
              <a:rPr lang="de-DE" sz="1800" b="1" dirty="0" smtClean="0"/>
            </a:br>
            <a:r>
              <a:rPr lang="de-DE" sz="1400" dirty="0" smtClean="0"/>
              <a:t>(angelehnt an </a:t>
            </a:r>
            <a:r>
              <a:rPr lang="de-DE" sz="1400" i="1" dirty="0" err="1"/>
              <a:t>build-measure-learn</a:t>
            </a:r>
            <a:r>
              <a:rPr lang="de-DE" sz="1400" i="1" dirty="0"/>
              <a:t> </a:t>
            </a:r>
            <a:r>
              <a:rPr lang="de-DE" sz="1400" i="1" dirty="0" err="1"/>
              <a:t>feedback</a:t>
            </a:r>
            <a:r>
              <a:rPr lang="de-DE" sz="1400" i="1" dirty="0"/>
              <a:t> </a:t>
            </a:r>
            <a:r>
              <a:rPr lang="de-DE" sz="1400" i="1" dirty="0" err="1" smtClean="0"/>
              <a:t>loop</a:t>
            </a:r>
            <a:r>
              <a:rPr lang="de-DE" sz="1400" dirty="0"/>
              <a:t> </a:t>
            </a:r>
            <a:r>
              <a:rPr lang="de-DE" sz="1400" dirty="0" smtClean="0"/>
              <a:t>von Eric Ries)</a:t>
            </a:r>
          </a:p>
          <a:p>
            <a:endParaRPr lang="de-DE" sz="2200" dirty="0" smtClean="0"/>
          </a:p>
          <a:p>
            <a:endParaRPr lang="de-DE" sz="22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050" name="Picture 2" descr="https://images-na.ssl-images-amazon.com/images/I/41fwOL62UUL._SX351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351" y="1844824"/>
            <a:ext cx="1536105" cy="217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uppieren 8"/>
          <p:cNvGrpSpPr/>
          <p:nvPr/>
        </p:nvGrpSpPr>
        <p:grpSpPr>
          <a:xfrm>
            <a:off x="800453" y="2707642"/>
            <a:ext cx="5908183" cy="646331"/>
            <a:chOff x="807270" y="2707642"/>
            <a:chExt cx="5908183" cy="646331"/>
          </a:xfrm>
        </p:grpSpPr>
        <p:sp>
          <p:nvSpPr>
            <p:cNvPr id="5" name="Pfeil nach rechts 4"/>
            <p:cNvSpPr/>
            <p:nvPr/>
          </p:nvSpPr>
          <p:spPr>
            <a:xfrm>
              <a:off x="807270" y="2745874"/>
              <a:ext cx="360040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1167310" y="2707642"/>
              <a:ext cx="554814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u="sng" dirty="0" smtClean="0"/>
                <a:t>Interaktiver Vortrag</a:t>
              </a:r>
              <a:r>
                <a:rPr lang="de-DE" dirty="0" smtClean="0"/>
                <a:t>: Welche Methoden und Visualisierungen kommen gut in der Praxis gut an?</a:t>
              </a:r>
              <a:endParaRPr lang="de-DE" dirty="0"/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405602" y="3420393"/>
            <a:ext cx="6936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358775">
              <a:buFont typeface="Arial" panose="020B0604020202020204" pitchFamily="34" charset="0"/>
              <a:buChar char="•"/>
            </a:pPr>
            <a:r>
              <a:rPr lang="de-DE" sz="2200" u="sng" dirty="0" smtClean="0"/>
              <a:t>Ziel des Vortrags</a:t>
            </a:r>
            <a:r>
              <a:rPr lang="de-DE" sz="2200" dirty="0" smtClean="0"/>
              <a:t>: Feedback sammeln, um zu bewerten, welche Ideen gut sind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05602" y="4104373"/>
            <a:ext cx="798282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Startende Masterarbeit: Entwicklung eines Themenextraktions- und Visualisierungstoolkits für Online-Partizipationsverfahren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 smtClean="0"/>
              <a:t>Im </a:t>
            </a:r>
            <a:r>
              <a:rPr lang="de-DE" sz="2200" dirty="0"/>
              <a:t>Folgenden: Auszug verschiedener </a:t>
            </a:r>
            <a:r>
              <a:rPr lang="de-DE" sz="2200" dirty="0" smtClean="0"/>
              <a:t>Themenextraktions-verfahren </a:t>
            </a:r>
            <a:r>
              <a:rPr lang="de-DE" sz="2200" dirty="0"/>
              <a:t>und externer </a:t>
            </a:r>
            <a:r>
              <a:rPr lang="de-DE" sz="2200" dirty="0" smtClean="0"/>
              <a:t>Visualisierungssoftware</a:t>
            </a:r>
            <a:endParaRPr lang="de-DE" sz="2200" dirty="0"/>
          </a:p>
          <a:p>
            <a:pPr marL="342900" indent="-34290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996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1) Wortwolken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217199" y="1257376"/>
            <a:ext cx="2206805" cy="4494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Raddialog Bonn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0" y="1829270"/>
            <a:ext cx="4896544" cy="2751858"/>
          </a:xfrm>
          <a:prstGeom prst="rect">
            <a:avLst/>
          </a:prstGeom>
        </p:spPr>
      </p:pic>
      <p:sp>
        <p:nvSpPr>
          <p:cNvPr id="7" name="Inhaltsplatzhalter 2"/>
          <p:cNvSpPr txBox="1">
            <a:spLocks/>
          </p:cNvSpPr>
          <p:nvPr/>
        </p:nvSpPr>
        <p:spPr>
          <a:xfrm>
            <a:off x="755576" y="1239706"/>
            <a:ext cx="3014270" cy="467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e-DE" dirty="0" smtClean="0"/>
              <a:t>Tempelhofer Feld</a:t>
            </a:r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217" y="2428911"/>
            <a:ext cx="4010025" cy="1552575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539552" y="4869160"/>
            <a:ext cx="59382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 smtClean="0"/>
              <a:t>Nachteile</a:t>
            </a:r>
            <a:r>
              <a:rPr lang="de-DE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eventuell nur Begriffe aus dominanten Diskussionsthemen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bei zu vielen Begriffen unübersichtlich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keine semantische Trennung von Themen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964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2) Latent </a:t>
            </a:r>
            <a:r>
              <a:rPr lang="de-DE" dirty="0" err="1" smtClean="0"/>
              <a:t>Dirichlet</a:t>
            </a:r>
            <a:r>
              <a:rPr lang="de-DE" dirty="0" smtClean="0"/>
              <a:t> </a:t>
            </a:r>
            <a:r>
              <a:rPr lang="de-DE" dirty="0" err="1" smtClean="0"/>
              <a:t>Allocation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867299"/>
            <a:ext cx="8363272" cy="1121296"/>
          </a:xfrm>
        </p:spPr>
        <p:txBody>
          <a:bodyPr>
            <a:normAutofit/>
          </a:bodyPr>
          <a:lstStyle/>
          <a:p>
            <a:r>
              <a:rPr lang="de-DE" sz="2000" dirty="0" smtClean="0"/>
              <a:t>Extraktion von „semantischen Themen“ mittels Topic Modeling-Verfahren </a:t>
            </a:r>
            <a:r>
              <a:rPr lang="de-DE" sz="2000" i="1" dirty="0" smtClean="0"/>
              <a:t>Latent </a:t>
            </a:r>
            <a:r>
              <a:rPr lang="de-DE" sz="2000" i="1" dirty="0" err="1" smtClean="0"/>
              <a:t>Dirichlet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Allocation</a:t>
            </a:r>
            <a:r>
              <a:rPr lang="de-DE" sz="2000" i="1" dirty="0" smtClean="0"/>
              <a:t> (LDA)</a:t>
            </a:r>
            <a:r>
              <a:rPr lang="de-DE" sz="2000" dirty="0" smtClean="0"/>
              <a:t> 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Blei et al. </a:t>
            </a:r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2003)</a:t>
            </a:r>
            <a:endParaRPr lang="de-DE" sz="2000" dirty="0" smtClean="0"/>
          </a:p>
          <a:p>
            <a:r>
              <a:rPr lang="de-DE" sz="2000" dirty="0" smtClean="0"/>
              <a:t>Bonner Bürgerhaushalt 2011</a:t>
            </a:r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323528" y="1918816"/>
            <a:ext cx="8805681" cy="3382392"/>
            <a:chOff x="323528" y="1918816"/>
            <a:chExt cx="8805681" cy="3382392"/>
          </a:xfrm>
        </p:grpSpPr>
        <p:pic>
          <p:nvPicPr>
            <p:cNvPr id="5" name="Grafik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3528" y="1918816"/>
              <a:ext cx="4790480" cy="3382392"/>
            </a:xfrm>
            <a:prstGeom prst="rect">
              <a:avLst/>
            </a:prstGeom>
          </p:spPr>
        </p:pic>
        <p:sp>
          <p:nvSpPr>
            <p:cNvPr id="6" name="Textfeld 5"/>
            <p:cNvSpPr txBox="1"/>
            <p:nvPr/>
          </p:nvSpPr>
          <p:spPr>
            <a:xfrm>
              <a:off x="5449997" y="2801728"/>
              <a:ext cx="3679212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#3: Bonner Beethovenhalle</a:t>
              </a:r>
            </a:p>
            <a:p>
              <a:r>
                <a:rPr lang="de-DE" sz="1400" dirty="0" smtClean="0"/>
                <a:t>#4: Verfügbarkeit von Schulen und Kindergärten</a:t>
              </a:r>
            </a:p>
            <a:p>
              <a:r>
                <a:rPr lang="de-DE" sz="1400" dirty="0" smtClean="0"/>
                <a:t>#1, #10: Autoverkehr</a:t>
              </a:r>
            </a:p>
            <a:p>
              <a:r>
                <a:rPr lang="de-DE" sz="1400" dirty="0" smtClean="0"/>
                <a:t>#7: Schwimmbad</a:t>
              </a:r>
            </a:p>
            <a:p>
              <a:r>
                <a:rPr lang="de-DE" sz="1400" dirty="0" smtClean="0"/>
                <a:t>#14: Öffentlicher Nahverkehr</a:t>
              </a:r>
              <a:endParaRPr lang="de-DE" sz="1400" dirty="0"/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539552" y="5301208"/>
            <a:ext cx="7654885" cy="1443908"/>
            <a:chOff x="539552" y="5301208"/>
            <a:chExt cx="7654885" cy="1443908"/>
          </a:xfrm>
        </p:grpSpPr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66432" y="5301208"/>
              <a:ext cx="4028005" cy="1443908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39552" y="5661248"/>
              <a:ext cx="34628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Als nächsten Schritt: Topic </a:t>
              </a:r>
              <a:r>
                <a:rPr lang="de-DE" dirty="0" err="1" smtClean="0"/>
                <a:t>Labeling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380395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3) Vergleicher zweier Verfahren: Bonn 2011 vs. Bonn 2015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6012160" y="692696"/>
            <a:ext cx="3240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Visualisierung durch </a:t>
            </a:r>
            <a:r>
              <a:rPr lang="de-DE" dirty="0" err="1" smtClean="0"/>
              <a:t>Scattertext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52" y="992113"/>
            <a:ext cx="8128404" cy="4813151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323528" y="5802868"/>
            <a:ext cx="49472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Wörter in Bonner Bürgerhaushalten: 2011 vs. 2015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Personalkosten: Verhältnis </a:t>
            </a:r>
            <a:r>
              <a:rPr lang="de-DE" dirty="0" smtClean="0"/>
              <a:t>30:4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Schwimmbäder: Verhältnis 14:46</a:t>
            </a:r>
          </a:p>
        </p:txBody>
      </p:sp>
    </p:spTree>
    <p:extLst>
      <p:ext uri="{BB962C8B-B14F-4D97-AF65-F5344CB8AC3E}">
        <p14:creationId xmlns:p14="http://schemas.microsoft.com/office/powerpoint/2010/main" val="126387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4) Interaktion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052736"/>
            <a:ext cx="8363272" cy="401216"/>
          </a:xfrm>
        </p:spPr>
        <p:txBody>
          <a:bodyPr>
            <a:noAutofit/>
          </a:bodyPr>
          <a:lstStyle/>
          <a:p>
            <a:r>
              <a:rPr lang="de-DE" dirty="0" smtClean="0"/>
              <a:t>Suchbegriffe: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628800"/>
            <a:ext cx="5633432" cy="3317687"/>
          </a:xfrm>
          <a:prstGeom prst="rect">
            <a:avLst/>
          </a:prstGeom>
        </p:spPr>
      </p:pic>
      <p:sp>
        <p:nvSpPr>
          <p:cNvPr id="6" name="Inhaltsplatzhalter 2"/>
          <p:cNvSpPr txBox="1">
            <a:spLocks/>
          </p:cNvSpPr>
          <p:nvPr/>
        </p:nvSpPr>
        <p:spPr>
          <a:xfrm>
            <a:off x="251520" y="5116016"/>
            <a:ext cx="8363272" cy="1409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Bei LDA: Themen zusammenfassen / aufteilen, benennen</a:t>
            </a:r>
          </a:p>
          <a:p>
            <a:r>
              <a:rPr lang="de-DE" dirty="0" smtClean="0"/>
              <a:t>Kontextbezogene Stoppwörter eintragen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246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lienmaster_Fortschrittskolleg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äsentation1" id="{2869F1DA-1230-4A27-AD04-2EE99E71540A}" vid="{5DAAF93D-02A2-44A1-8603-133A169AED06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820</Words>
  <Application>Microsoft Office PowerPoint</Application>
  <PresentationFormat>Bildschirmpräsentation (4:3)</PresentationFormat>
  <Paragraphs>110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Folienmaster_Fortschrittskolleg</vt:lpstr>
      <vt:lpstr>Automatisierte Themenerkennung in Online-Partizipationsverfahren</vt:lpstr>
      <vt:lpstr>Was ist automatisierte Themenerkennung?</vt:lpstr>
      <vt:lpstr>Warum automatisierte Themenerkennung?</vt:lpstr>
      <vt:lpstr>Wann und wie automatisierte Themenerkennung?</vt:lpstr>
      <vt:lpstr>Visualisierung</vt:lpstr>
      <vt:lpstr>1) Wortwolken</vt:lpstr>
      <vt:lpstr>2) Latent Dirichlet Allocation</vt:lpstr>
      <vt:lpstr>3) Vergleicher zweier Verfahren: Bonn 2011 vs. Bonn 2015</vt:lpstr>
      <vt:lpstr>4) Interaktion</vt:lpstr>
      <vt:lpstr>Weitere Ideen</vt:lpstr>
      <vt:lpstr>Vielen Dank für Ihre Aufmerksamkeit</vt:lpstr>
      <vt:lpstr>Quellenangaben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2018-03-16T18:17:15Z</dcterms:created>
  <dcterms:modified xsi:type="dcterms:W3CDTF">2018-03-16T18:17:35Z</dcterms:modified>
</cp:coreProperties>
</file>