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7" r:id="rId2"/>
    <p:sldId id="338" r:id="rId3"/>
    <p:sldId id="342" r:id="rId4"/>
    <p:sldId id="340" r:id="rId5"/>
    <p:sldId id="345" r:id="rId6"/>
    <p:sldId id="339" r:id="rId7"/>
    <p:sldId id="343" r:id="rId8"/>
    <p:sldId id="349" r:id="rId9"/>
    <p:sldId id="376" r:id="rId10"/>
    <p:sldId id="351" r:id="rId11"/>
    <p:sldId id="352" r:id="rId12"/>
    <p:sldId id="355" r:id="rId13"/>
    <p:sldId id="354" r:id="rId14"/>
    <p:sldId id="348" r:id="rId15"/>
    <p:sldId id="359" r:id="rId16"/>
    <p:sldId id="360" r:id="rId17"/>
    <p:sldId id="358" r:id="rId18"/>
    <p:sldId id="365" r:id="rId19"/>
    <p:sldId id="383" r:id="rId20"/>
    <p:sldId id="382" r:id="rId21"/>
    <p:sldId id="384" r:id="rId22"/>
    <p:sldId id="366" r:id="rId23"/>
    <p:sldId id="367" r:id="rId24"/>
    <p:sldId id="368" r:id="rId25"/>
    <p:sldId id="369" r:id="rId26"/>
    <p:sldId id="370" r:id="rId27"/>
    <p:sldId id="362" r:id="rId28"/>
    <p:sldId id="356" r:id="rId29"/>
    <p:sldId id="353" r:id="rId30"/>
    <p:sldId id="378" r:id="rId31"/>
    <p:sldId id="377" r:id="rId32"/>
    <p:sldId id="373" r:id="rId33"/>
    <p:sldId id="374" r:id="rId34"/>
    <p:sldId id="363" r:id="rId35"/>
    <p:sldId id="379" r:id="rId36"/>
    <p:sldId id="387" r:id="rId3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9278772-C80A-40E1-99E5-428C576173F9}">
          <p14:sldIdLst>
            <p14:sldId id="317"/>
            <p14:sldId id="338"/>
            <p14:sldId id="342"/>
            <p14:sldId id="340"/>
            <p14:sldId id="345"/>
            <p14:sldId id="339"/>
            <p14:sldId id="343"/>
            <p14:sldId id="349"/>
            <p14:sldId id="376"/>
            <p14:sldId id="351"/>
            <p14:sldId id="352"/>
            <p14:sldId id="355"/>
            <p14:sldId id="354"/>
            <p14:sldId id="348"/>
            <p14:sldId id="359"/>
            <p14:sldId id="360"/>
            <p14:sldId id="358"/>
            <p14:sldId id="365"/>
            <p14:sldId id="383"/>
            <p14:sldId id="382"/>
            <p14:sldId id="384"/>
            <p14:sldId id="366"/>
            <p14:sldId id="367"/>
            <p14:sldId id="368"/>
            <p14:sldId id="369"/>
            <p14:sldId id="370"/>
            <p14:sldId id="362"/>
            <p14:sldId id="356"/>
            <p14:sldId id="353"/>
            <p14:sldId id="378"/>
            <p14:sldId id="377"/>
            <p14:sldId id="373"/>
            <p14:sldId id="374"/>
            <p14:sldId id="363"/>
            <p14:sldId id="379"/>
          </p14:sldIdLst>
        </p14:section>
        <p14:section name="Abschnitt ohne Titel" id="{12605D6B-DB57-4F0F-83E5-73C7C38FFA8B}">
          <p14:sldIdLst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Heilsberger" initials="LH" lastIdx="17" clrIdx="0"/>
  <p:cmAuthor id="1" name="Martin Mauve" initials="M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3B"/>
    <a:srgbClr val="6E6E6E"/>
    <a:srgbClr val="006AB3"/>
    <a:srgbClr val="FAFAFA"/>
    <a:srgbClr val="F3F3F3"/>
    <a:srgbClr val="C5E1A5"/>
    <a:srgbClr val="0F73C3"/>
    <a:srgbClr val="006BAF"/>
    <a:srgbClr val="06FFFF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6" autoAdjust="0"/>
    <p:restoredTop sz="84306" autoAdjust="0"/>
  </p:normalViewPr>
  <p:slideViewPr>
    <p:cSldViewPr>
      <p:cViewPr varScale="1">
        <p:scale>
          <a:sx n="77" d="100"/>
          <a:sy n="77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5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D0F9D6ED-9BE7-40FB-9EFD-C25BF1BE4A93}" type="datetimeFigureOut">
              <a:rPr lang="de-DE" smtClean="0"/>
              <a:pPr/>
              <a:t>13.04.2018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47AD2AB-BB76-4160-BF1D-CA024551D3A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68FD3B8-6E77-4118-94FC-A63653E2B7E5}" type="datetimeFigureOut">
              <a:rPr lang="de-DE" smtClean="0"/>
              <a:pPr/>
              <a:t>13.04.2018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B7BEF1D-6DAE-45F6-9358-38CBC56BC5C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3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89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30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47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91952"/>
            <a:ext cx="7772400" cy="75287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1179" y="2276872"/>
            <a:ext cx="6400800" cy="1656184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</a:t>
            </a:r>
          </a:p>
          <a:p>
            <a:r>
              <a:rPr lang="de-DE" dirty="0" smtClean="0"/>
              <a:t>Ort, Datum</a:t>
            </a:r>
          </a:p>
          <a:p>
            <a:endParaRPr lang="de-DE" dirty="0" smtClean="0"/>
          </a:p>
          <a:p>
            <a:r>
              <a:rPr lang="de-DE" dirty="0" smtClean="0"/>
              <a:t>Institut für Informatik</a:t>
            </a:r>
          </a:p>
          <a:p>
            <a:r>
              <a:rPr lang="de-DE" dirty="0" smtClean="0"/>
              <a:t>Heinrich-Heine-Universität Düsseldorf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43876"/>
            <a:ext cx="1459285" cy="8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 der FHöV NR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69" y="5589240"/>
            <a:ext cx="2267329" cy="4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9" y="5565230"/>
            <a:ext cx="2536089" cy="456058"/>
          </a:xfrm>
          <a:prstGeom prst="rect">
            <a:avLst/>
          </a:prstGeom>
        </p:spPr>
      </p:pic>
      <p:cxnSp>
        <p:nvCxnSpPr>
          <p:cNvPr id="10" name="Gerader Verbinder 9"/>
          <p:cNvCxnSpPr/>
          <p:nvPr userDrawn="1"/>
        </p:nvCxnSpPr>
        <p:spPr>
          <a:xfrm flipV="1">
            <a:off x="681179" y="1988840"/>
            <a:ext cx="7788506" cy="17180"/>
          </a:xfrm>
          <a:prstGeom prst="line">
            <a:avLst/>
          </a:prstGeom>
          <a:ln w="12700">
            <a:solidFill>
              <a:srgbClr val="00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07504" y="91889"/>
            <a:ext cx="9036496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836327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172200"/>
            <a:ext cx="1148874" cy="381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5029200" cy="38100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907" b="31908"/>
          <a:stretch/>
        </p:blipFill>
        <p:spPr>
          <a:xfrm>
            <a:off x="6363072" y="4077072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259632" y="2564904"/>
            <a:ext cx="6624736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Neues Kapitel oder Ende</a:t>
            </a:r>
            <a:endParaRPr lang="de-DE" dirty="0"/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907" b="31908"/>
          <a:stretch/>
        </p:blipFill>
        <p:spPr>
          <a:xfrm>
            <a:off x="6363072" y="4077072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50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5602" y="1081336"/>
            <a:ext cx="8363272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5602" y="1772816"/>
            <a:ext cx="836327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nlp.com/" TargetMode="Externa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empelhofer-feld.berlin.de/" TargetMode="External"/><Relationship Id="rId7" Type="http://schemas.openxmlformats.org/officeDocument/2006/relationships/hyperlink" Target="https://de.wiktionary.org/wiki/Haus" TargetMode="External"/><Relationship Id="rId2" Type="http://schemas.openxmlformats.org/officeDocument/2006/relationships/hyperlink" Target="https://www.leitentscheidung-braunkohle.nrw/perspektiven/de/home/beteiligen/draftbill/47589/chap/5#chap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h0.redbubble.net/image.412878854.7617/flat,800x800,070,f.u1.jpg" TargetMode="External"/><Relationship Id="rId5" Type="http://schemas.openxmlformats.org/officeDocument/2006/relationships/hyperlink" Target="https://www.meinbezirk.at/eisenstadt/politik/grosshoeflein-spvp-als-koalition-stimmt-im-gemeinderat-gegen-das-eigene-projekt-m12979048,2190334.html" TargetMode="External"/><Relationship Id="rId4" Type="http://schemas.openxmlformats.org/officeDocument/2006/relationships/hyperlink" Target="https://buergerhaushalt.stadt-koeln.de/2016/buergervorschlae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7022" y="1039552"/>
            <a:ext cx="5114957" cy="752872"/>
          </a:xfrm>
        </p:spPr>
        <p:txBody>
          <a:bodyPr/>
          <a:lstStyle/>
          <a:p>
            <a:pPr algn="ctr"/>
            <a:r>
              <a:rPr lang="de-DE" sz="3000" dirty="0" err="1" smtClean="0"/>
              <a:t>Automated</a:t>
            </a:r>
            <a:r>
              <a:rPr lang="de-DE" sz="3000" dirty="0" smtClean="0"/>
              <a:t> </a:t>
            </a:r>
            <a:r>
              <a:rPr lang="de-DE" sz="3000" dirty="0" err="1" smtClean="0"/>
              <a:t>Discussion</a:t>
            </a:r>
            <a:r>
              <a:rPr lang="de-DE" sz="3000" dirty="0" smtClean="0"/>
              <a:t> Analysis in Online </a:t>
            </a:r>
            <a:r>
              <a:rPr lang="de-DE" sz="3000" dirty="0" err="1" smtClean="0"/>
              <a:t>Participation</a:t>
            </a:r>
            <a:r>
              <a:rPr lang="de-DE" sz="3000" dirty="0" smtClean="0"/>
              <a:t> Projects</a:t>
            </a:r>
            <a:endParaRPr lang="de-DE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779253" cy="2448272"/>
          </a:xfrm>
        </p:spPr>
        <p:txBody>
          <a:bodyPr/>
          <a:lstStyle/>
          <a:p>
            <a:pPr algn="ctr"/>
            <a:r>
              <a:rPr lang="de-DE" sz="2400" dirty="0" smtClean="0"/>
              <a:t>Matthias </a:t>
            </a:r>
            <a:r>
              <a:rPr lang="de-DE" sz="2400" dirty="0" err="1" smtClean="0"/>
              <a:t>Liebeck</a:t>
            </a:r>
            <a:endParaRPr lang="de-DE" sz="2400" dirty="0" smtClean="0"/>
          </a:p>
          <a:p>
            <a:pPr algn="ctr"/>
            <a:r>
              <a:rPr lang="de-DE" sz="2000" dirty="0"/>
              <a:t>Institut für Informatik</a:t>
            </a:r>
          </a:p>
          <a:p>
            <a:pPr algn="ctr"/>
            <a:r>
              <a:rPr lang="de-DE" sz="2000" dirty="0"/>
              <a:t>Heinrich-Heine-Universität </a:t>
            </a:r>
            <a:r>
              <a:rPr lang="de-DE" sz="2000" dirty="0" smtClean="0"/>
              <a:t>Düsseldorf</a:t>
            </a:r>
          </a:p>
          <a:p>
            <a:pPr algn="ctr"/>
            <a:r>
              <a:rPr lang="de-DE" dirty="0"/>
              <a:t>Düsseldorf, </a:t>
            </a:r>
            <a:r>
              <a:rPr lang="de-DE" dirty="0" smtClean="0"/>
              <a:t>06.04.2018</a:t>
            </a:r>
            <a:endParaRPr lang="de-DE" dirty="0"/>
          </a:p>
          <a:p>
            <a:pPr algn="ctr"/>
            <a:endParaRPr lang="de-DE" sz="2400" dirty="0"/>
          </a:p>
          <a:p>
            <a:pPr algn="ctr"/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1871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632848" cy="508918"/>
          </a:xfrm>
        </p:spPr>
        <p:txBody>
          <a:bodyPr/>
          <a:lstStyle/>
          <a:p>
            <a:r>
              <a:rPr lang="de-DE" dirty="0" smtClean="0"/>
              <a:t>Argument Mining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3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Argument Mining 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Argument Mining = Extraktion von Argumenten aus Text</a:t>
            </a:r>
          </a:p>
          <a:p>
            <a:r>
              <a:rPr lang="de-DE" dirty="0" smtClean="0"/>
              <a:t>Es gibt drei gängige Klassifikationsaufgaben im Argument Mining: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Argument </a:t>
            </a:r>
            <a:r>
              <a:rPr lang="de-DE" b="1" dirty="0" err="1"/>
              <a:t>identification</a:t>
            </a:r>
            <a:r>
              <a:rPr lang="de-DE" dirty="0"/>
              <a:t>: Argumentativer Text wird von nicht argumentativem Text </a:t>
            </a:r>
            <a:r>
              <a:rPr lang="de-DE" dirty="0" smtClean="0"/>
              <a:t>getrennt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05602" y="38595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Hallo, ich heiße Matthias.</a:t>
            </a:r>
          </a:p>
          <a:p>
            <a:r>
              <a:rPr lang="de-DE" dirty="0" smtClean="0"/>
              <a:t>Zigaretten sind schlecht für deine Gesundheit.</a:t>
            </a:r>
          </a:p>
          <a:p>
            <a:r>
              <a:rPr lang="de-DE" dirty="0" smtClean="0"/>
              <a:t>Studien zeigen, dass Zigaretten Krebs verursachen können.</a:t>
            </a:r>
          </a:p>
          <a:p>
            <a:r>
              <a:rPr lang="de-DE" dirty="0" smtClean="0"/>
              <a:t>Danke für das Lesen meines Textes.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932040" y="385953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dashLong" dirty="0" smtClean="0"/>
              <a:t>Hallo, ich heiße Matthias.</a:t>
            </a:r>
          </a:p>
          <a:p>
            <a:r>
              <a:rPr lang="de-DE" u="sng" dirty="0" smtClean="0"/>
              <a:t>Zigaretten sind schlecht für deine Gesundheit.</a:t>
            </a:r>
          </a:p>
          <a:p>
            <a:r>
              <a:rPr lang="de-DE" u="sng" dirty="0" smtClean="0"/>
              <a:t>Studien zeigen, dass Zigaretten Krebs verursachen können.</a:t>
            </a:r>
          </a:p>
          <a:p>
            <a:r>
              <a:rPr lang="de-DE" u="dashLong" dirty="0" smtClean="0"/>
              <a:t>Danke für das Lesen meines Textes.</a:t>
            </a:r>
            <a:endParaRPr lang="de-DE" u="dashLong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79" y="4444412"/>
            <a:ext cx="468235" cy="37183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932040" y="5877272"/>
            <a:ext cx="3278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Legende:</a:t>
            </a:r>
          </a:p>
          <a:p>
            <a:r>
              <a:rPr lang="de-DE" dirty="0" smtClean="0"/>
              <a:t>        argumentativer Inhalt</a:t>
            </a:r>
          </a:p>
          <a:p>
            <a:r>
              <a:rPr lang="de-DE" dirty="0" smtClean="0"/>
              <a:t>        nicht argumentativer Inhalt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34" y="6338937"/>
            <a:ext cx="371475" cy="666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4" y="6609729"/>
            <a:ext cx="40005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Argument Mining 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772816"/>
            <a:ext cx="7982822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 smtClean="0"/>
              <a:t>Beispiel</a:t>
            </a:r>
            <a:r>
              <a:rPr lang="en-US" sz="2000" dirty="0"/>
              <a:t>: </a:t>
            </a:r>
            <a:r>
              <a:rPr lang="en-US" sz="2000" i="1" dirty="0"/>
              <a:t>claim-premise family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Argumentationsmodell</a:t>
            </a:r>
            <a:endParaRPr lang="en-US" sz="2000" dirty="0"/>
          </a:p>
          <a:p>
            <a:pPr lvl="1"/>
            <a:r>
              <a:rPr lang="en-US" dirty="0"/>
              <a:t>claim: "A controversial statement that is either true or false</a:t>
            </a:r>
            <a:r>
              <a:rPr lang="en-US" dirty="0" smtClean="0"/>
              <a:t>.“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lvl="1"/>
            <a:r>
              <a:rPr lang="en-US" dirty="0"/>
              <a:t>premise: </a:t>
            </a:r>
            <a:r>
              <a:rPr lang="en-US" dirty="0" smtClean="0"/>
              <a:t>A </a:t>
            </a:r>
            <a:r>
              <a:rPr lang="en-US" dirty="0"/>
              <a:t>reason that either supports or attacks a claim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05602" y="908721"/>
            <a:ext cx="841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2. </a:t>
            </a:r>
            <a:r>
              <a:rPr lang="de-DE" sz="2000" b="1" dirty="0"/>
              <a:t>Argument </a:t>
            </a:r>
            <a:r>
              <a:rPr lang="de-DE" sz="2000" b="1" dirty="0" err="1"/>
              <a:t>classification</a:t>
            </a:r>
            <a:r>
              <a:rPr lang="de-DE" sz="2000" b="1" dirty="0"/>
              <a:t>: </a:t>
            </a:r>
            <a:r>
              <a:rPr lang="de-DE" sz="2000" dirty="0"/>
              <a:t>Aus argumentativem Text werden </a:t>
            </a:r>
            <a:r>
              <a:rPr lang="de-DE" sz="2000" dirty="0" smtClean="0"/>
              <a:t>Argumentations-komponenten </a:t>
            </a:r>
            <a:r>
              <a:rPr lang="de-DE" sz="2000" dirty="0"/>
              <a:t>gemäß eines festzulegenden Argumentationsmodells </a:t>
            </a:r>
            <a:r>
              <a:rPr lang="de-DE" sz="2000" dirty="0" smtClean="0"/>
              <a:t>extrahiert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82510" y="6514092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CMSS9"/>
              </a:rPr>
              <a:t>1</a:t>
            </a:r>
            <a:r>
              <a:rPr lang="en-US" sz="1200" dirty="0" smtClean="0">
                <a:latin typeface="CMSS9"/>
              </a:rPr>
              <a:t> C</a:t>
            </a:r>
            <a:r>
              <a:rPr lang="en-US" sz="1200" dirty="0">
                <a:latin typeface="CMSS9"/>
              </a:rPr>
              <a:t>. Stab und I. </a:t>
            </a:r>
            <a:r>
              <a:rPr lang="en-US" sz="1200" dirty="0" err="1">
                <a:latin typeface="CMSS9"/>
              </a:rPr>
              <a:t>Gurevych</a:t>
            </a:r>
            <a:r>
              <a:rPr lang="en-US" sz="1200" dirty="0">
                <a:latin typeface="CMSS9"/>
              </a:rPr>
              <a:t>. </a:t>
            </a:r>
            <a:r>
              <a:rPr lang="en-US" sz="1200" dirty="0" smtClean="0">
                <a:latin typeface="CMSSI9"/>
              </a:rPr>
              <a:t>Annotating Argument </a:t>
            </a:r>
            <a:r>
              <a:rPr lang="en-US" sz="1200" dirty="0">
                <a:latin typeface="CMSSI9"/>
              </a:rPr>
              <a:t>Components and Relations </a:t>
            </a:r>
            <a:r>
              <a:rPr lang="en-US" sz="1200" dirty="0" smtClean="0">
                <a:latin typeface="CMSSI9"/>
              </a:rPr>
              <a:t>in </a:t>
            </a:r>
            <a:r>
              <a:rPr lang="de-DE" sz="1200" dirty="0" smtClean="0">
                <a:latin typeface="CMSSI9"/>
              </a:rPr>
              <a:t>Persuasive </a:t>
            </a:r>
            <a:r>
              <a:rPr lang="de-DE" sz="1200" dirty="0">
                <a:latin typeface="CMSSI9"/>
              </a:rPr>
              <a:t>Essays</a:t>
            </a:r>
            <a:r>
              <a:rPr lang="de-DE" sz="1200" dirty="0">
                <a:latin typeface="CMSS9"/>
              </a:rPr>
              <a:t>. COLING 2014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418317" y="5338067"/>
            <a:ext cx="841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Argument </a:t>
            </a:r>
            <a:r>
              <a:rPr lang="de-DE" sz="2000" b="1" dirty="0" err="1" smtClean="0">
                <a:solidFill>
                  <a:schemeClr val="bg1">
                    <a:lumMod val="50000"/>
                  </a:schemeClr>
                </a:solidFill>
              </a:rPr>
              <a:t>linking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Verbindungen zwischen Argumentationskomponenten identifizieren (nicht Teil der Dissertation)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67544" y="2996952"/>
            <a:ext cx="8198846" cy="2249906"/>
            <a:chOff x="323528" y="3160850"/>
            <a:chExt cx="8198846" cy="2249906"/>
          </a:xfrm>
        </p:grpSpPr>
        <p:sp>
          <p:nvSpPr>
            <p:cNvPr id="10" name="Textfeld 9"/>
            <p:cNvSpPr txBox="1"/>
            <p:nvPr/>
          </p:nvSpPr>
          <p:spPr>
            <a:xfrm>
              <a:off x="323528" y="3160850"/>
              <a:ext cx="3672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sng" dirty="0" smtClean="0"/>
                <a:t>Zigaretten sind schlecht für deine Gesundheit.</a:t>
              </a:r>
            </a:p>
            <a:p>
              <a:r>
                <a:rPr lang="de-DE" u="sng" dirty="0" smtClean="0"/>
                <a:t>Studien zeigen, dass Zigaretten Krebs verursachen können.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849966" y="3160850"/>
              <a:ext cx="3672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dotted" dirty="0" smtClean="0"/>
                <a:t>Zigaretten sind schlecht für deine Gesundheit.</a:t>
              </a:r>
            </a:p>
            <a:p>
              <a:r>
                <a:rPr lang="de-DE" u="dbl" dirty="0" smtClean="0"/>
                <a:t>Studien zeigen, dass Zigaretten Krebs verursachen können.</a:t>
              </a: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7305" y="3745726"/>
              <a:ext cx="468235" cy="371834"/>
            </a:xfrm>
            <a:prstGeom prst="rect">
              <a:avLst/>
            </a:prstGeom>
          </p:spPr>
        </p:pic>
        <p:grpSp>
          <p:nvGrpSpPr>
            <p:cNvPr id="16" name="Gruppieren 15"/>
            <p:cNvGrpSpPr/>
            <p:nvPr/>
          </p:nvGrpSpPr>
          <p:grpSpPr>
            <a:xfrm>
              <a:off x="340336" y="4457666"/>
              <a:ext cx="2650469" cy="646331"/>
              <a:chOff x="340336" y="4457666"/>
              <a:chExt cx="2650469" cy="646331"/>
            </a:xfrm>
          </p:grpSpPr>
          <p:sp>
            <p:nvSpPr>
              <p:cNvPr id="14" name="Textfeld 13"/>
              <p:cNvSpPr txBox="1"/>
              <p:nvPr/>
            </p:nvSpPr>
            <p:spPr>
              <a:xfrm>
                <a:off x="340336" y="4457666"/>
                <a:ext cx="26504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Legende:</a:t>
                </a:r>
              </a:p>
              <a:p>
                <a:r>
                  <a:rPr lang="de-DE" dirty="0" smtClean="0"/>
                  <a:t>        argumentativer Inhalt</a:t>
                </a:r>
              </a:p>
            </p:txBody>
          </p:sp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4915753"/>
                <a:ext cx="371475" cy="66675"/>
              </a:xfrm>
              <a:prstGeom prst="rect">
                <a:avLst/>
              </a:prstGeom>
            </p:spPr>
          </p:pic>
        </p:grpSp>
        <p:grpSp>
          <p:nvGrpSpPr>
            <p:cNvPr id="20" name="Gruppieren 19"/>
            <p:cNvGrpSpPr/>
            <p:nvPr/>
          </p:nvGrpSpPr>
          <p:grpSpPr>
            <a:xfrm>
              <a:off x="4851479" y="4487426"/>
              <a:ext cx="1364669" cy="923330"/>
              <a:chOff x="4851479" y="4487426"/>
              <a:chExt cx="1364669" cy="923330"/>
            </a:xfrm>
          </p:grpSpPr>
          <p:sp>
            <p:nvSpPr>
              <p:cNvPr id="13" name="Textfeld 12"/>
              <p:cNvSpPr txBox="1"/>
              <p:nvPr/>
            </p:nvSpPr>
            <p:spPr>
              <a:xfrm>
                <a:off x="4851479" y="4487426"/>
                <a:ext cx="13646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Legende:</a:t>
                </a:r>
              </a:p>
              <a:p>
                <a:r>
                  <a:rPr lang="de-DE" dirty="0" smtClean="0"/>
                  <a:t>        </a:t>
                </a:r>
                <a:r>
                  <a:rPr lang="de-DE" dirty="0" err="1" smtClean="0"/>
                  <a:t>claim</a:t>
                </a:r>
                <a:endParaRPr lang="de-DE" dirty="0" smtClean="0"/>
              </a:p>
              <a:p>
                <a:r>
                  <a:rPr lang="de-DE" dirty="0" smtClean="0"/>
                  <a:t>        </a:t>
                </a:r>
                <a:r>
                  <a:rPr lang="de-DE" dirty="0" err="1" smtClean="0"/>
                  <a:t>premise</a:t>
                </a:r>
                <a:endParaRPr lang="de-DE" dirty="0"/>
              </a:p>
            </p:txBody>
          </p:sp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40" y="4929649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2040" y="5217794"/>
                <a:ext cx="400050" cy="57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217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Datensatz: Tempelhofer Feld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03312"/>
                <a:ext cx="4392488" cy="4392488"/>
              </a:xfrm>
            </p:spPr>
            <p:txBody>
              <a:bodyPr>
                <a:normAutofit/>
              </a:bodyPr>
              <a:lstStyle/>
              <a:p>
                <a:r>
                  <a:rPr lang="de-DE" sz="2000" dirty="0" smtClean="0"/>
                  <a:t>Ehemaliger Flughafen Berlin-Tempelhof (2008)</a:t>
                </a:r>
              </a:p>
              <a:p>
                <a:r>
                  <a:rPr lang="de-DE" sz="2000" dirty="0" smtClean="0"/>
                  <a:t>300 Hektar große Freifläche</a:t>
                </a:r>
              </a:p>
              <a:p>
                <a:r>
                  <a:rPr lang="de-DE" sz="2000" dirty="0" smtClean="0"/>
                  <a:t>Freifläche vor strukturellen Änderungen per </a:t>
                </a:r>
                <a:r>
                  <a:rPr lang="de-DE" sz="2000" dirty="0" err="1" smtClean="0"/>
                  <a:t>ThF</a:t>
                </a:r>
                <a:r>
                  <a:rPr lang="de-DE" sz="2000" dirty="0" smtClean="0"/>
                  <a:t>-Gesetz geschützt</a:t>
                </a:r>
              </a:p>
              <a:p>
                <a:r>
                  <a:rPr lang="de-DE" sz="2000" dirty="0" smtClean="0"/>
                  <a:t>November 2014 </a:t>
                </a:r>
                <a:r>
                  <a:rPr lang="de-DE" sz="2000" dirty="0"/>
                  <a:t>bis März 2015: Offizielle Beteiligungsphase in der </a:t>
                </a:r>
                <a:r>
                  <a:rPr lang="de-DE" sz="2000" dirty="0" smtClean="0"/>
                  <a:t>Bürgerinnen </a:t>
                </a:r>
                <a:r>
                  <a:rPr lang="de-DE" sz="2000" dirty="0"/>
                  <a:t>und </a:t>
                </a:r>
                <a:r>
                  <a:rPr lang="de-DE" sz="2000" dirty="0" smtClean="0"/>
                  <a:t>Bürger Vorschläge </a:t>
                </a:r>
                <a:r>
                  <a:rPr lang="de-DE" sz="2000" dirty="0"/>
                  <a:t>zur Verbesserung des Felds </a:t>
                </a:r>
                <a:r>
                  <a:rPr lang="de-DE" sz="2000" dirty="0" smtClean="0"/>
                  <a:t>für </a:t>
                </a:r>
                <a:r>
                  <a:rPr lang="de-DE" sz="2000" dirty="0"/>
                  <a:t>die Besucher einreichen </a:t>
                </a:r>
                <a:r>
                  <a:rPr lang="de-DE" sz="2000" dirty="0" smtClean="0"/>
                  <a:t>konnten</a:t>
                </a:r>
              </a:p>
              <a:p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sz="2000" dirty="0"/>
                  <a:t> 1700 Textbeiträge (340 Ideen, 1389 Kommentare)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03312"/>
                <a:ext cx="4392488" cy="4392488"/>
              </a:xfrm>
              <a:blipFill>
                <a:blip r:embed="rId3"/>
                <a:stretch>
                  <a:fillRect l="-1248" t="-833" b="-4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752" y="3699556"/>
            <a:ext cx="3790152" cy="30418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707824"/>
            <a:ext cx="3767704" cy="30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Forschungsverlauf / Forschungsbeitrag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 smtClean="0"/>
              <a:t>Zielsetzung</a:t>
            </a:r>
            <a:r>
              <a:rPr lang="de-DE" dirty="0" smtClean="0"/>
              <a:t>: Folgende Fragen für Politiker beantworten: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Was sind die von den Bürgerinnen und Bürgern gemachten Vorschläge?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Was sind Gründe für und gegen die Umsetzung dieser Vorschläge?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dirty="0" smtClean="0"/>
              <a:t>Wie viele Bürgerinnen und Bürger drücken eine Pro- oder Contra-Haltung gegenüber den Vorschlägen aus?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6480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8363272" cy="1553344"/>
          </a:xfrm>
        </p:spPr>
        <p:txBody>
          <a:bodyPr>
            <a:normAutofit fontScale="92500"/>
          </a:bodyPr>
          <a:lstStyle/>
          <a:p>
            <a:pPr marL="358775" indent="-358775">
              <a:buFont typeface="+mj-lt"/>
              <a:buAutoNum type="arabicPeriod"/>
            </a:pPr>
            <a:r>
              <a:rPr lang="de-DE" b="1" dirty="0" smtClean="0"/>
              <a:t>Argumentationsmodell für Online-Partizipationsverfahren</a:t>
            </a:r>
          </a:p>
          <a:p>
            <a:r>
              <a:rPr lang="de-DE" sz="2000" dirty="0" smtClean="0"/>
              <a:t>bestehende Argumentationsmodelle haben nicht ausreichend zu unseren Online-Partizipationsverfahren gepasst</a:t>
            </a:r>
          </a:p>
          <a:p>
            <a:r>
              <a:rPr lang="de-DE" sz="2000" dirty="0" smtClean="0"/>
              <a:t>Modifikation bestehender Argumentationsmodelle in ein dreiteiliges Modell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906" y="64164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CMSS9"/>
              </a:rPr>
              <a:t>2</a:t>
            </a:r>
            <a:r>
              <a:rPr lang="en-US" sz="1200" dirty="0">
                <a:latin typeface="CMSS9"/>
              </a:rPr>
              <a:t> M. </a:t>
            </a:r>
            <a:r>
              <a:rPr lang="en-US" sz="1200" dirty="0" err="1">
                <a:latin typeface="CMSS9"/>
              </a:rPr>
              <a:t>Liebeck</a:t>
            </a:r>
            <a:r>
              <a:rPr lang="en-US" sz="1200" dirty="0">
                <a:latin typeface="CMSS9"/>
              </a:rPr>
              <a:t>, K. Esau, and S. Conrad. What to Do with an Airport? Mining Arguments in the German Online Participation Project </a:t>
            </a:r>
            <a:r>
              <a:rPr lang="en-US" sz="1200" dirty="0" err="1">
                <a:latin typeface="CMSS9"/>
              </a:rPr>
              <a:t>Tempelhofer</a:t>
            </a:r>
            <a:r>
              <a:rPr lang="en-US" sz="1200" dirty="0">
                <a:latin typeface="CMSS9"/>
              </a:rPr>
              <a:t> Feld. 2016</a:t>
            </a:r>
            <a:endParaRPr lang="de-DE" sz="12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7504" y="2348880"/>
            <a:ext cx="8543235" cy="1600438"/>
            <a:chOff x="107504" y="2348880"/>
            <a:chExt cx="8543235" cy="160043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2080" y="2420888"/>
              <a:ext cx="3358659" cy="1296144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107504" y="2348880"/>
              <a:ext cx="502524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de-DE" sz="1600" b="1" dirty="0" err="1"/>
                <a:t>major</a:t>
              </a:r>
              <a:r>
                <a:rPr lang="de-DE" sz="1600" b="1" dirty="0"/>
                <a:t> </a:t>
              </a:r>
              <a:r>
                <a:rPr lang="de-DE" sz="1600" b="1" dirty="0" err="1"/>
                <a:t>positions</a:t>
              </a:r>
              <a:r>
                <a:rPr lang="de-DE" sz="1600" dirty="0"/>
                <a:t>: Vorschläge bzw. Handlungs- und Entscheidungsoptionen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de-DE" sz="1600" b="1" dirty="0" err="1"/>
                <a:t>claims</a:t>
              </a:r>
              <a:r>
                <a:rPr lang="de-DE" sz="1600" b="1" dirty="0"/>
                <a:t> (pro </a:t>
              </a:r>
              <a:r>
                <a:rPr lang="de-DE" sz="1600" b="1" dirty="0" err="1"/>
                <a:t>claims</a:t>
              </a:r>
              <a:r>
                <a:rPr lang="de-DE" sz="1600" b="1" dirty="0"/>
                <a:t> / contra </a:t>
              </a:r>
              <a:r>
                <a:rPr lang="de-DE" sz="1600" b="1" dirty="0" err="1"/>
                <a:t>claims</a:t>
              </a:r>
              <a:r>
                <a:rPr lang="de-DE" sz="1600" b="1" dirty="0"/>
                <a:t>): </a:t>
              </a:r>
              <a:r>
                <a:rPr lang="de-DE" sz="1600" dirty="0"/>
                <a:t>Pro- und Contra-Positionierungen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de-DE" sz="1600" b="1" dirty="0" err="1"/>
                <a:t>premises</a:t>
              </a:r>
              <a:r>
                <a:rPr lang="de-DE" sz="1600" dirty="0"/>
                <a:t>: Begründungen</a:t>
              </a:r>
            </a:p>
            <a:p>
              <a:endParaRPr lang="de-DE" dirty="0"/>
            </a:p>
          </p:txBody>
        </p:sp>
      </p:grpSp>
      <p:sp>
        <p:nvSpPr>
          <p:cNvPr id="8" name="Inhaltsplatzhalter 2"/>
          <p:cNvSpPr txBox="1">
            <a:spLocks/>
          </p:cNvSpPr>
          <p:nvPr/>
        </p:nvSpPr>
        <p:spPr>
          <a:xfrm>
            <a:off x="300460" y="3902224"/>
            <a:ext cx="8363272" cy="1867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b="1" dirty="0" smtClean="0"/>
              <a:t>Beispiele</a:t>
            </a:r>
            <a:r>
              <a:rPr lang="de-DE" sz="2000" dirty="0" smtClean="0"/>
              <a:t>:</a:t>
            </a:r>
          </a:p>
          <a:p>
            <a:r>
              <a:rPr lang="de-DE" sz="2000" b="1" u="sng" dirty="0" smtClean="0"/>
              <a:t>Vorschlag</a:t>
            </a:r>
            <a:r>
              <a:rPr lang="de-DE" sz="2000" dirty="0" smtClean="0"/>
              <a:t>: Wir hoffen, dass Kinderspielplätze zukünftig mit dem THF-Gesetz im </a:t>
            </a:r>
            <a:r>
              <a:rPr lang="de-DE" sz="2000" dirty="0" err="1" smtClean="0"/>
              <a:t>Aussenbereich</a:t>
            </a:r>
            <a:r>
              <a:rPr lang="de-DE" sz="2000" dirty="0" smtClean="0"/>
              <a:t> vereinbar sind.</a:t>
            </a:r>
          </a:p>
          <a:p>
            <a:r>
              <a:rPr lang="de-DE" sz="2000" b="1" u="sng" dirty="0" smtClean="0"/>
              <a:t>Begründung</a:t>
            </a:r>
            <a:r>
              <a:rPr lang="de-DE" sz="2000" dirty="0" smtClean="0"/>
              <a:t>: Als Familienvater von 2 Kindern fehlt mir auf dem Feld der ein oder andere Kinderspielplatz.</a:t>
            </a:r>
          </a:p>
          <a:p>
            <a:r>
              <a:rPr lang="de-DE" sz="2000" b="1" u="sng" dirty="0" smtClean="0"/>
              <a:t>Positionierung</a:t>
            </a:r>
            <a:r>
              <a:rPr lang="de-DE" sz="2000" dirty="0" smtClean="0"/>
              <a:t>: Ich sehe das Anlegen von einfachen Spielplätzen eher kritisch und das obwohl ich selber Kinder habe.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7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906" y="64164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CMSS9"/>
              </a:rPr>
              <a:t>2</a:t>
            </a:r>
            <a:r>
              <a:rPr lang="en-US" sz="1200" dirty="0">
                <a:latin typeface="CMSS9"/>
              </a:rPr>
              <a:t> M. </a:t>
            </a:r>
            <a:r>
              <a:rPr lang="en-US" sz="1200" dirty="0" err="1">
                <a:latin typeface="CMSS9"/>
              </a:rPr>
              <a:t>Liebeck</a:t>
            </a:r>
            <a:r>
              <a:rPr lang="en-US" sz="1200" dirty="0">
                <a:latin typeface="CMSS9"/>
              </a:rPr>
              <a:t>, K. Esau, and S. Conrad. What to Do with an Airport? Mining Arguments in the German Online Participation Project </a:t>
            </a:r>
            <a:r>
              <a:rPr lang="en-US" sz="1200" dirty="0" err="1">
                <a:latin typeface="CMSS9"/>
              </a:rPr>
              <a:t>Tempelhofer</a:t>
            </a:r>
            <a:r>
              <a:rPr lang="en-US" sz="1200" dirty="0">
                <a:latin typeface="CMSS9"/>
              </a:rPr>
              <a:t> Feld. 2016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 txBox="1">
                <a:spLocks/>
              </p:cNvSpPr>
              <p:nvPr/>
            </p:nvSpPr>
            <p:spPr>
              <a:xfrm>
                <a:off x="300460" y="3902224"/>
                <a:ext cx="4271540" cy="2335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Symbol" panose="05050102010706020507" pitchFamily="18" charset="2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indent="-358775">
                  <a:buFont typeface="+mj-lt"/>
                  <a:buAutoNum type="arabicPeriod" startAt="2"/>
                  <a:tabLst>
                    <a:tab pos="447675" algn="l"/>
                  </a:tabLst>
                </a:pPr>
                <a:r>
                  <a:rPr lang="de-DE" sz="2600" b="1" dirty="0" smtClean="0"/>
                  <a:t>Codierter Datensatz</a:t>
                </a:r>
              </a:p>
              <a:p>
                <a:r>
                  <a:rPr lang="de-DE" sz="2200" dirty="0" err="1" smtClean="0"/>
                  <a:t>Codebuch</a:t>
                </a:r>
                <a:r>
                  <a:rPr lang="de-DE" sz="2200" dirty="0" smtClean="0"/>
                  <a:t> erstellt, </a:t>
                </a:r>
                <a:r>
                  <a:rPr lang="de-DE" sz="2200" dirty="0" err="1" smtClean="0"/>
                  <a:t>Codiererschulung</a:t>
                </a:r>
                <a:endParaRPr lang="de-DE" sz="2200" dirty="0" smtClean="0"/>
              </a:p>
              <a:p>
                <a:r>
                  <a:rPr lang="de-DE" sz="2200" dirty="0" smtClean="0"/>
                  <a:t>Annotation mit drei </a:t>
                </a:r>
                <a:r>
                  <a:rPr lang="de-DE" sz="2200" dirty="0" err="1" smtClean="0"/>
                  <a:t>Annotatoren</a:t>
                </a:r>
                <a:endParaRPr lang="de-DE" sz="2200" dirty="0" smtClean="0"/>
              </a:p>
              <a:p>
                <a:r>
                  <a:rPr lang="de-DE" sz="2200" dirty="0" smtClean="0"/>
                  <a:t>Hohes </a:t>
                </a:r>
                <a:r>
                  <a:rPr lang="de-DE" sz="2200" i="1" dirty="0" smtClean="0"/>
                  <a:t>inter-</a:t>
                </a:r>
                <a:r>
                  <a:rPr lang="de-DE" sz="2200" i="1" dirty="0" err="1" smtClean="0"/>
                  <a:t>annotator</a:t>
                </a:r>
                <a:r>
                  <a:rPr lang="de-DE" sz="2200" i="1" dirty="0" smtClean="0"/>
                  <a:t> </a:t>
                </a:r>
                <a:r>
                  <a:rPr lang="de-DE" sz="2200" i="1" dirty="0" err="1" smtClean="0"/>
                  <a:t>agreement</a:t>
                </a:r>
                <a:r>
                  <a:rPr lang="de-DE" sz="2200" i="1" dirty="0" smtClean="0"/>
                  <a:t> in </a:t>
                </a:r>
                <a:r>
                  <a:rPr lang="de-DE" sz="2200" dirty="0" err="1"/>
                  <a:t>Krippendorff‘s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unitized</a:t>
                </a:r>
                <a:r>
                  <a:rPr lang="de-DE" sz="2200" dirty="0"/>
                  <a:t> </a:t>
                </a:r>
                <a:r>
                  <a:rPr lang="de-DE" sz="2200" dirty="0" err="1" smtClean="0"/>
                  <a:t>alpha</a:t>
                </a: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de-DE" sz="2200" dirty="0" smtClean="0"/>
                  <a:t>:</a:t>
                </a:r>
              </a:p>
              <a:p>
                <a:pPr lvl="1"/>
                <a:r>
                  <a:rPr lang="de-DE" sz="1600" dirty="0" smtClean="0"/>
                  <a:t>argumentativ / nicht argumentativ: 92,4 %</a:t>
                </a:r>
              </a:p>
              <a:p>
                <a:pPr lvl="1"/>
                <a:r>
                  <a:rPr lang="de-DE" sz="1600" dirty="0" smtClean="0"/>
                  <a:t>Argumentationskomponenten: 78%</a:t>
                </a:r>
              </a:p>
              <a:p>
                <a:pPr lvl="1"/>
                <a:endParaRPr lang="de-DE" sz="1600" i="1" dirty="0" smtClean="0"/>
              </a:p>
              <a:p>
                <a:endParaRPr lang="de-DE" sz="20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8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60" y="3902224"/>
                <a:ext cx="4271540" cy="2335088"/>
              </a:xfrm>
              <a:prstGeom prst="rect">
                <a:avLst/>
              </a:prstGeom>
              <a:blipFill>
                <a:blip r:embed="rId2"/>
                <a:stretch>
                  <a:fillRect l="-2282" t="-3916" r="-24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48" y="4062219"/>
            <a:ext cx="4280416" cy="1520506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251520" y="836712"/>
            <a:ext cx="8363272" cy="1553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Font typeface="+mj-lt"/>
              <a:buAutoNum type="arabicPeriod"/>
            </a:pPr>
            <a:r>
              <a:rPr lang="de-DE" b="1" dirty="0" smtClean="0"/>
              <a:t>Argumentationsmodell für Online-Partizipationsverfahren</a:t>
            </a:r>
          </a:p>
          <a:p>
            <a:r>
              <a:rPr lang="de-DE" sz="2000" dirty="0" smtClean="0"/>
              <a:t>bestehende Argumentationsmodelle haben nicht ausreichend zu unseren Online-Partizipationsverfahren gepasst</a:t>
            </a:r>
          </a:p>
          <a:p>
            <a:r>
              <a:rPr lang="de-DE" sz="2000" dirty="0" smtClean="0"/>
              <a:t>Modifikation bestehender Argumentationsmodelle in ein dreiteiliges Modell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07504" y="2348880"/>
            <a:ext cx="8543235" cy="1600438"/>
            <a:chOff x="107504" y="2348880"/>
            <a:chExt cx="8543235" cy="160043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2080" y="2420888"/>
              <a:ext cx="3358659" cy="1296144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07504" y="2348880"/>
              <a:ext cx="502524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de-DE" sz="1600" b="1" dirty="0" err="1"/>
                <a:t>major</a:t>
              </a:r>
              <a:r>
                <a:rPr lang="de-DE" sz="1600" b="1" dirty="0"/>
                <a:t> </a:t>
              </a:r>
              <a:r>
                <a:rPr lang="de-DE" sz="1600" b="1" dirty="0" err="1"/>
                <a:t>positions</a:t>
              </a:r>
              <a:r>
                <a:rPr lang="de-DE" sz="1600" dirty="0"/>
                <a:t>: Vorschläge bzw. Handlungs- und Entscheidungsoptionen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de-DE" sz="1600" b="1" dirty="0" err="1"/>
                <a:t>claims</a:t>
              </a:r>
              <a:r>
                <a:rPr lang="de-DE" sz="1600" b="1" dirty="0"/>
                <a:t> (pro </a:t>
              </a:r>
              <a:r>
                <a:rPr lang="de-DE" sz="1600" b="1" dirty="0" err="1"/>
                <a:t>claims</a:t>
              </a:r>
              <a:r>
                <a:rPr lang="de-DE" sz="1600" b="1" dirty="0"/>
                <a:t> / contra </a:t>
              </a:r>
              <a:r>
                <a:rPr lang="de-DE" sz="1600" b="1" dirty="0" err="1"/>
                <a:t>claims</a:t>
              </a:r>
              <a:r>
                <a:rPr lang="de-DE" sz="1600" b="1" dirty="0"/>
                <a:t>): </a:t>
              </a:r>
              <a:r>
                <a:rPr lang="de-DE" sz="1600" dirty="0"/>
                <a:t>Pro- und Contra-Positionierungen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de-DE" sz="1600" b="1" dirty="0" err="1"/>
                <a:t>premises</a:t>
              </a:r>
              <a:r>
                <a:rPr lang="de-DE" sz="1600" dirty="0"/>
                <a:t>: Begründungen</a:t>
              </a:r>
            </a:p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6199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 txBox="1">
                <a:spLocks/>
              </p:cNvSpPr>
              <p:nvPr/>
            </p:nvSpPr>
            <p:spPr>
              <a:xfrm>
                <a:off x="251520" y="836712"/>
                <a:ext cx="8363272" cy="187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Symbol" panose="05050102010706020507" pitchFamily="18" charset="2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indent="-358775">
                  <a:buFont typeface="+mj-lt"/>
                  <a:buAutoNum type="arabicPeriod" startAt="3"/>
                </a:pPr>
                <a:r>
                  <a:rPr lang="de-DE" b="1" dirty="0" smtClean="0"/>
                  <a:t>Machine Learning: Argument </a:t>
                </a:r>
                <a:r>
                  <a:rPr lang="de-DE" b="1" dirty="0" err="1" smtClean="0"/>
                  <a:t>identification</a:t>
                </a:r>
                <a:r>
                  <a:rPr lang="de-DE" b="1" dirty="0" smtClean="0"/>
                  <a:t> + </a:t>
                </a:r>
                <a:r>
                  <a:rPr lang="de-DE" b="1" dirty="0" err="1" smtClean="0"/>
                  <a:t>classification</a:t>
                </a:r>
                <a:r>
                  <a:rPr lang="de-DE" b="1" dirty="0" smtClean="0"/>
                  <a:t> </a:t>
                </a:r>
              </a:p>
              <a:p>
                <a:r>
                  <a:rPr lang="de-DE" sz="2000" dirty="0" smtClean="0"/>
                  <a:t>Annotationen ermöglichen zwei Klassifikationsaufgaben:</a:t>
                </a:r>
              </a:p>
              <a:p>
                <a:pPr lvl="1"/>
                <a:r>
                  <a:rPr lang="de-DE" sz="1600" dirty="0" err="1" smtClean="0"/>
                  <a:t>Subtask</a:t>
                </a:r>
                <a:r>
                  <a:rPr lang="de-DE" sz="1600" dirty="0" smtClean="0"/>
                  <a:t> A: </a:t>
                </a:r>
                <a:r>
                  <a:rPr lang="de-DE" sz="1600" dirty="0" err="1" smtClean="0"/>
                  <a:t>argument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identification</a:t>
                </a:r>
                <a:r>
                  <a:rPr lang="de-DE" sz="1600" dirty="0" smtClean="0"/>
                  <a:t> (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de-DE" sz="1600" dirty="0"/>
                  <a:t>2500 </a:t>
                </a:r>
                <a:r>
                  <a:rPr lang="de-DE" sz="1600" dirty="0" smtClean="0"/>
                  <a:t>Datenpunkte)</a:t>
                </a:r>
              </a:p>
              <a:p>
                <a:pPr lvl="1"/>
                <a:r>
                  <a:rPr lang="de-DE" sz="1600" dirty="0" err="1" smtClean="0"/>
                  <a:t>Subtask</a:t>
                </a:r>
                <a:r>
                  <a:rPr lang="de-DE" sz="1600" dirty="0" smtClean="0"/>
                  <a:t> B: </a:t>
                </a:r>
                <a:r>
                  <a:rPr lang="de-DE" sz="1600" dirty="0" err="1" smtClean="0"/>
                  <a:t>argument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classification</a:t>
                </a:r>
                <a:r>
                  <a:rPr lang="de-DE" sz="1600" dirty="0" smtClean="0"/>
                  <a:t> (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de-DE" sz="1600" dirty="0" smtClean="0"/>
                  <a:t>2000 Datenpunkte)</a:t>
                </a:r>
              </a:p>
              <a:p>
                <a:r>
                  <a:rPr lang="de-DE" sz="2000" dirty="0" smtClean="0"/>
                  <a:t>Granularität: Klassifikation auf Satzebene, Sätze mit exakt einer Annotation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8363272" cy="1872208"/>
              </a:xfrm>
              <a:prstGeom prst="rect">
                <a:avLst/>
              </a:prstGeom>
              <a:blipFill>
                <a:blip r:embed="rId2"/>
                <a:stretch>
                  <a:fillRect l="-1166" t="-2932" b="-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886625"/>
            <a:ext cx="6932836" cy="2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040536"/>
            <a:ext cx="8363272" cy="513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Evaluationsaufbau:</a:t>
            </a:r>
          </a:p>
          <a:p>
            <a:r>
              <a:rPr lang="de-DE" dirty="0" smtClean="0"/>
              <a:t>Randomisierter 80/20 Train-/Testsplit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1187624" y="2039888"/>
            <a:ext cx="7581250" cy="3282405"/>
            <a:chOff x="1187624" y="2039888"/>
            <a:chExt cx="7581250" cy="3282405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1187624" y="2039888"/>
              <a:ext cx="6768752" cy="2076243"/>
              <a:chOff x="1187624" y="2039888"/>
              <a:chExt cx="6768752" cy="2076243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1206424" y="3068960"/>
                <a:ext cx="6749952" cy="504056"/>
                <a:chOff x="1206424" y="2630419"/>
                <a:chExt cx="6749952" cy="504056"/>
              </a:xfrm>
            </p:grpSpPr>
            <p:sp>
              <p:nvSpPr>
                <p:cNvPr id="7" name="Rechteck 6"/>
                <p:cNvSpPr/>
                <p:nvPr/>
              </p:nvSpPr>
              <p:spPr>
                <a:xfrm>
                  <a:off x="1206424" y="2630419"/>
                  <a:ext cx="5049294" cy="504056"/>
                </a:xfrm>
                <a:prstGeom prst="rect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/>
                    <a:t>Trainingsmenge</a:t>
                  </a:r>
                  <a:endParaRPr lang="de-DE" dirty="0"/>
                </a:p>
              </p:txBody>
            </p:sp>
            <p:sp>
              <p:nvSpPr>
                <p:cNvPr id="8" name="Rechteck 7"/>
                <p:cNvSpPr/>
                <p:nvPr/>
              </p:nvSpPr>
              <p:spPr>
                <a:xfrm>
                  <a:off x="6255718" y="2630419"/>
                  <a:ext cx="1700658" cy="50405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 smtClean="0"/>
                    <a:t>Testmenge</a:t>
                  </a:r>
                  <a:endParaRPr lang="de-DE" dirty="0"/>
                </a:p>
              </p:txBody>
            </p:sp>
          </p:grpSp>
          <p:sp>
            <p:nvSpPr>
              <p:cNvPr id="9" name="Rechteck 8"/>
              <p:cNvSpPr/>
              <p:nvPr/>
            </p:nvSpPr>
            <p:spPr>
              <a:xfrm>
                <a:off x="1187624" y="2039888"/>
                <a:ext cx="6768752" cy="43204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smtClean="0">
                    <a:solidFill>
                      <a:schemeClr val="tx1"/>
                    </a:solidFill>
                  </a:rPr>
                  <a:t>Alle Daten</a:t>
                </a:r>
                <a:endParaRPr lang="de-D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feil nach unten 10"/>
              <p:cNvSpPr/>
              <p:nvPr/>
            </p:nvSpPr>
            <p:spPr>
              <a:xfrm>
                <a:off x="4391980" y="2564904"/>
                <a:ext cx="360040" cy="346761"/>
              </a:xfrm>
              <a:prstGeom prst="dow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Geschweifte Klammer links 11"/>
              <p:cNvSpPr/>
              <p:nvPr/>
            </p:nvSpPr>
            <p:spPr>
              <a:xfrm rot="16200000">
                <a:off x="3538161" y="1381098"/>
                <a:ext cx="385820" cy="504929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Geschweifte Klammer links 12"/>
              <p:cNvSpPr/>
              <p:nvPr/>
            </p:nvSpPr>
            <p:spPr>
              <a:xfrm rot="16200000">
                <a:off x="6913137" y="3072892"/>
                <a:ext cx="385820" cy="170065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Textfeld 13"/>
            <p:cNvSpPr txBox="1"/>
            <p:nvPr/>
          </p:nvSpPr>
          <p:spPr>
            <a:xfrm>
              <a:off x="1449052" y="4115133"/>
              <a:ext cx="45640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zum Lernen von Parametern und Auswahl von Hyperparametern verwenden</a:t>
              </a:r>
              <a:endParaRPr lang="de-DE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13090" y="4121964"/>
              <a:ext cx="2755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bis zum Ende der Evaluation nicht anfassen, ansonsten „</a:t>
              </a:r>
              <a:r>
                <a:rPr lang="de-DE" dirty="0" err="1" smtClean="0"/>
                <a:t>bleeding</a:t>
              </a:r>
              <a:r>
                <a:rPr lang="de-DE" dirty="0" smtClean="0"/>
                <a:t> </a:t>
              </a:r>
              <a:r>
                <a:rPr lang="de-DE" dirty="0" err="1" smtClean="0"/>
                <a:t>knowledge</a:t>
              </a:r>
              <a:r>
                <a:rPr lang="de-DE" dirty="0" smtClean="0"/>
                <a:t>“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8213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1040536"/>
            <a:ext cx="8363272" cy="513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Evaluationsaufbau:</a:t>
            </a:r>
          </a:p>
          <a:p>
            <a:r>
              <a:rPr lang="de-DE" dirty="0" smtClean="0"/>
              <a:t>Randomisierter 80/20 Train-/Testsplit</a:t>
            </a:r>
          </a:p>
          <a:p>
            <a:r>
              <a:rPr lang="de-DE" dirty="0"/>
              <a:t>Bestimmung von Parametern und Hyperparametern über 10-fache Kreuzvalidierung und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auf der Trainingsmenge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517435" y="2902035"/>
            <a:ext cx="4022382" cy="3931420"/>
            <a:chOff x="117570" y="2974507"/>
            <a:chExt cx="4022382" cy="3931420"/>
          </a:xfrm>
        </p:grpSpPr>
        <p:sp>
          <p:nvSpPr>
            <p:cNvPr id="6" name="Textfeld 5"/>
            <p:cNvSpPr txBox="1"/>
            <p:nvPr/>
          </p:nvSpPr>
          <p:spPr>
            <a:xfrm>
              <a:off x="1672269" y="4685343"/>
              <a:ext cx="553998" cy="305533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de-DE" sz="2400" dirty="0" smtClean="0"/>
                <a:t>…</a:t>
              </a:r>
              <a:endParaRPr lang="de-DE" sz="2400" dirty="0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117570" y="2974507"/>
              <a:ext cx="4022382" cy="3931420"/>
              <a:chOff x="117570" y="2974507"/>
              <a:chExt cx="4022382" cy="3931420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629043" y="4193103"/>
                <a:ext cx="438448" cy="21067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solidFill>
                      <a:schemeClr val="tx1"/>
                    </a:solidFill>
                  </a:rPr>
                  <a:t>Val.</a:t>
                </a:r>
                <a:endParaRPr lang="de-DE" sz="1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" name="Gruppieren 36"/>
              <p:cNvGrpSpPr/>
              <p:nvPr/>
            </p:nvGrpSpPr>
            <p:grpSpPr>
              <a:xfrm>
                <a:off x="117570" y="2974507"/>
                <a:ext cx="4022382" cy="3931420"/>
                <a:chOff x="117570" y="2974507"/>
                <a:chExt cx="4022382" cy="3931420"/>
              </a:xfrm>
            </p:grpSpPr>
            <p:sp>
              <p:nvSpPr>
                <p:cNvPr id="32" name="Textfeld 31"/>
                <p:cNvSpPr txBox="1"/>
                <p:nvPr/>
              </p:nvSpPr>
              <p:spPr>
                <a:xfrm>
                  <a:off x="429709" y="6074930"/>
                  <a:ext cx="371024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 smtClean="0"/>
                    <a:t>Generalisierungsfähigkeit abschätzen, Betrachtung des Durchschnitts und der Standardabweichung</a:t>
                  </a:r>
                  <a:endParaRPr lang="de-DE" sz="1600" dirty="0"/>
                </a:p>
              </p:txBody>
            </p:sp>
            <p:grpSp>
              <p:nvGrpSpPr>
                <p:cNvPr id="36" name="Gruppieren 35"/>
                <p:cNvGrpSpPr/>
                <p:nvPr/>
              </p:nvGrpSpPr>
              <p:grpSpPr>
                <a:xfrm>
                  <a:off x="117570" y="2974507"/>
                  <a:ext cx="3477214" cy="3569168"/>
                  <a:chOff x="117570" y="2974507"/>
                  <a:chExt cx="3477214" cy="3569168"/>
                </a:xfrm>
              </p:grpSpPr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645067" y="5657927"/>
                    <a:ext cx="26143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dirty="0" smtClean="0"/>
                      <a:t>10-fache Kreuzvalidierung</a:t>
                    </a:r>
                    <a:endParaRPr lang="de-DE" dirty="0"/>
                  </a:p>
                </p:txBody>
              </p:sp>
              <p:grpSp>
                <p:nvGrpSpPr>
                  <p:cNvPr id="35" name="Gruppieren 34"/>
                  <p:cNvGrpSpPr/>
                  <p:nvPr/>
                </p:nvGrpSpPr>
                <p:grpSpPr>
                  <a:xfrm>
                    <a:off x="117570" y="2974507"/>
                    <a:ext cx="3477214" cy="3569168"/>
                    <a:chOff x="117570" y="2974507"/>
                    <a:chExt cx="3477214" cy="3569168"/>
                  </a:xfrm>
                </p:grpSpPr>
                <p:sp>
                  <p:nvSpPr>
                    <p:cNvPr id="29" name="Geschweifte Klammer links 28"/>
                    <p:cNvSpPr/>
                    <p:nvPr/>
                  </p:nvSpPr>
                  <p:spPr>
                    <a:xfrm rot="16200000">
                      <a:off x="1677760" y="3816232"/>
                      <a:ext cx="443269" cy="3390778"/>
                    </a:xfrm>
                    <a:prstGeom prst="leftBrac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grpSp>
                  <p:nvGrpSpPr>
                    <p:cNvPr id="34" name="Gruppieren 33"/>
                    <p:cNvGrpSpPr/>
                    <p:nvPr/>
                  </p:nvGrpSpPr>
                  <p:grpSpPr>
                    <a:xfrm>
                      <a:off x="117570" y="2974507"/>
                      <a:ext cx="3477211" cy="3569168"/>
                      <a:chOff x="117570" y="2974507"/>
                      <a:chExt cx="3477211" cy="3569168"/>
                    </a:xfrm>
                  </p:grpSpPr>
                  <p:sp>
                    <p:nvSpPr>
                      <p:cNvPr id="7" name="Rechteck 6"/>
                      <p:cNvSpPr/>
                      <p:nvPr/>
                    </p:nvSpPr>
                    <p:spPr>
                      <a:xfrm>
                        <a:off x="179512" y="2974507"/>
                        <a:ext cx="3384376" cy="504056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dirty="0" smtClean="0"/>
                          <a:t>Trainingsmenge</a:t>
                        </a:r>
                        <a:endParaRPr lang="de-DE" dirty="0"/>
                      </a:p>
                    </p:txBody>
                  </p:sp>
                  <p:sp>
                    <p:nvSpPr>
                      <p:cNvPr id="16" name="Pfeil nach unten 15"/>
                      <p:cNvSpPr/>
                      <p:nvPr/>
                    </p:nvSpPr>
                    <p:spPr>
                      <a:xfrm>
                        <a:off x="1691680" y="3535102"/>
                        <a:ext cx="360040" cy="346761"/>
                      </a:xfrm>
                      <a:prstGeom prst="downArrow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" name="Rechteck 4"/>
                      <p:cNvSpPr/>
                      <p:nvPr/>
                    </p:nvSpPr>
                    <p:spPr>
                      <a:xfrm>
                        <a:off x="614760" y="3938402"/>
                        <a:ext cx="2952328" cy="2106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dirty="0" smtClean="0"/>
                          <a:t>Training</a:t>
                        </a:r>
                        <a:endParaRPr lang="de-DE" dirty="0"/>
                      </a:p>
                    </p:txBody>
                  </p:sp>
                  <p:sp>
                    <p:nvSpPr>
                      <p:cNvPr id="17" name="Rechteck 16"/>
                      <p:cNvSpPr/>
                      <p:nvPr/>
                    </p:nvSpPr>
                    <p:spPr>
                      <a:xfrm>
                        <a:off x="176312" y="3938402"/>
                        <a:ext cx="438448" cy="21067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000" dirty="0" smtClean="0">
                            <a:solidFill>
                              <a:schemeClr val="tx1"/>
                            </a:solidFill>
                          </a:rPr>
                          <a:t>Val.</a:t>
                        </a:r>
                        <a:endParaRPr lang="de-DE" sz="1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8" name="Rechteck 17"/>
                      <p:cNvSpPr/>
                      <p:nvPr/>
                    </p:nvSpPr>
                    <p:spPr>
                      <a:xfrm>
                        <a:off x="1081774" y="4193103"/>
                        <a:ext cx="2482114" cy="2106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dirty="0" smtClean="0"/>
                          <a:t>Training</a:t>
                        </a:r>
                        <a:endParaRPr lang="de-DE" dirty="0"/>
                      </a:p>
                    </p:txBody>
                  </p:sp>
                  <p:sp>
                    <p:nvSpPr>
                      <p:cNvPr id="20" name="Rechteck 19"/>
                      <p:cNvSpPr/>
                      <p:nvPr/>
                    </p:nvSpPr>
                    <p:spPr>
                      <a:xfrm>
                        <a:off x="1541410" y="4447804"/>
                        <a:ext cx="2022478" cy="2106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dirty="0" smtClean="0"/>
                          <a:t>Training</a:t>
                        </a:r>
                        <a:endParaRPr lang="de-DE" dirty="0"/>
                      </a:p>
                    </p:txBody>
                  </p:sp>
                  <p:sp>
                    <p:nvSpPr>
                      <p:cNvPr id="21" name="Rechteck 20"/>
                      <p:cNvSpPr/>
                      <p:nvPr/>
                    </p:nvSpPr>
                    <p:spPr>
                      <a:xfrm>
                        <a:off x="1081774" y="4447804"/>
                        <a:ext cx="438448" cy="21067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000" dirty="0" smtClean="0">
                            <a:solidFill>
                              <a:schemeClr val="tx1"/>
                            </a:solidFill>
                          </a:rPr>
                          <a:t>Val.</a:t>
                        </a:r>
                        <a:endParaRPr lang="de-DE" sz="1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2" name="Rechteck 21"/>
                      <p:cNvSpPr/>
                      <p:nvPr/>
                    </p:nvSpPr>
                    <p:spPr>
                      <a:xfrm>
                        <a:off x="204005" y="5013176"/>
                        <a:ext cx="2952328" cy="2106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dirty="0" smtClean="0"/>
                          <a:t>Training</a:t>
                        </a:r>
                        <a:endParaRPr lang="de-DE" dirty="0"/>
                      </a:p>
                    </p:txBody>
                  </p:sp>
                  <p:sp>
                    <p:nvSpPr>
                      <p:cNvPr id="23" name="Rechteck 22"/>
                      <p:cNvSpPr/>
                      <p:nvPr/>
                    </p:nvSpPr>
                    <p:spPr>
                      <a:xfrm>
                        <a:off x="3156333" y="5013176"/>
                        <a:ext cx="438448" cy="21067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de-DE" sz="1000" dirty="0" smtClean="0">
                            <a:solidFill>
                              <a:schemeClr val="tx1"/>
                            </a:solidFill>
                          </a:rPr>
                          <a:t>Val.</a:t>
                        </a:r>
                        <a:endParaRPr lang="de-DE" sz="1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4" name="Rechteck 23"/>
                      <p:cNvSpPr/>
                      <p:nvPr/>
                    </p:nvSpPr>
                    <p:spPr>
                      <a:xfrm>
                        <a:off x="176312" y="4193103"/>
                        <a:ext cx="438448" cy="2106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6" name="Rechteck 25"/>
                      <p:cNvSpPr/>
                      <p:nvPr/>
                    </p:nvSpPr>
                    <p:spPr>
                      <a:xfrm>
                        <a:off x="166829" y="4447804"/>
                        <a:ext cx="900662" cy="2106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3" name="Pfeil nach rechts 32"/>
                      <p:cNvSpPr/>
                      <p:nvPr/>
                    </p:nvSpPr>
                    <p:spPr>
                      <a:xfrm>
                        <a:off x="117570" y="6353175"/>
                        <a:ext cx="288032" cy="190500"/>
                      </a:xfrm>
                      <a:prstGeom prst="rightArrow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75" name="Gruppieren 74"/>
          <p:cNvGrpSpPr/>
          <p:nvPr/>
        </p:nvGrpSpPr>
        <p:grpSpPr>
          <a:xfrm>
            <a:off x="4539818" y="2800558"/>
            <a:ext cx="4604182" cy="1098216"/>
            <a:chOff x="4625251" y="3284984"/>
            <a:chExt cx="4604182" cy="1098216"/>
          </a:xfrm>
        </p:grpSpPr>
        <p:grpSp>
          <p:nvGrpSpPr>
            <p:cNvPr id="74" name="Gruppieren 73"/>
            <p:cNvGrpSpPr/>
            <p:nvPr/>
          </p:nvGrpSpPr>
          <p:grpSpPr>
            <a:xfrm>
              <a:off x="4871488" y="3667635"/>
              <a:ext cx="1906448" cy="715565"/>
              <a:chOff x="4871488" y="3667635"/>
              <a:chExt cx="1906448" cy="7155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feld 68"/>
                  <p:cNvSpPr txBox="1"/>
                  <p:nvPr/>
                </p:nvSpPr>
                <p:spPr>
                  <a:xfrm>
                    <a:off x="4871488" y="3667635"/>
                    <a:ext cx="14063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1, 2, 3</m:t>
                              </m:r>
                            </m:e>
                          </m:d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69" name="Textfeld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1488" y="3667635"/>
                    <a:ext cx="1406347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feld 69"/>
                  <p:cNvSpPr txBox="1"/>
                  <p:nvPr/>
                </p:nvSpPr>
                <p:spPr>
                  <a:xfrm>
                    <a:off x="4892805" y="4013868"/>
                    <a:ext cx="188513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=[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70" name="Textfeld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2805" y="4013868"/>
                    <a:ext cx="188513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8" name="Textfeld 67"/>
            <p:cNvSpPr txBox="1"/>
            <p:nvPr/>
          </p:nvSpPr>
          <p:spPr>
            <a:xfrm>
              <a:off x="4625251" y="3284984"/>
              <a:ext cx="46041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Beispiel Hyperparameter SVM mit RBF-Kernel:</a:t>
              </a:r>
            </a:p>
            <a:p>
              <a:endParaRPr lang="de-DE" b="0" dirty="0" smtClean="0"/>
            </a:p>
            <a:p>
              <a:endParaRPr lang="de-DE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4741514" y="4004547"/>
            <a:ext cx="4127481" cy="2557872"/>
            <a:chOff x="4741514" y="4004547"/>
            <a:chExt cx="4127481" cy="2557872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741514" y="4004547"/>
              <a:ext cx="2649347" cy="1932701"/>
              <a:chOff x="4741514" y="4004547"/>
              <a:chExt cx="2649347" cy="19327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feld 62"/>
                  <p:cNvSpPr txBox="1"/>
                  <p:nvPr/>
                </p:nvSpPr>
                <p:spPr>
                  <a:xfrm>
                    <a:off x="5451989" y="4004547"/>
                    <a:ext cx="3656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63" name="Textfeld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989" y="4004547"/>
                    <a:ext cx="36561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uppieren 7"/>
              <p:cNvGrpSpPr/>
              <p:nvPr/>
            </p:nvGrpSpPr>
            <p:grpSpPr>
              <a:xfrm>
                <a:off x="4741514" y="4276552"/>
                <a:ext cx="2649347" cy="1660696"/>
                <a:chOff x="4741514" y="4276552"/>
                <a:chExt cx="2649347" cy="1660696"/>
              </a:xfrm>
            </p:grpSpPr>
            <p:cxnSp>
              <p:nvCxnSpPr>
                <p:cNvPr id="41" name="Gerade Verbindung mit Pfeil 40"/>
                <p:cNvCxnSpPr/>
                <p:nvPr/>
              </p:nvCxnSpPr>
              <p:spPr>
                <a:xfrm flipV="1">
                  <a:off x="5724644" y="4276552"/>
                  <a:ext cx="0" cy="1008112"/>
                </a:xfrm>
                <a:prstGeom prst="straightConnector1">
                  <a:avLst/>
                </a:prstGeom>
                <a:ln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mit Pfeil 42"/>
                <p:cNvCxnSpPr/>
                <p:nvPr/>
              </p:nvCxnSpPr>
              <p:spPr>
                <a:xfrm>
                  <a:off x="5580628" y="5140648"/>
                  <a:ext cx="151216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r Verbinder 47"/>
                <p:cNvCxnSpPr/>
                <p:nvPr/>
              </p:nvCxnSpPr>
              <p:spPr>
                <a:xfrm>
                  <a:off x="6084684" y="5068640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49"/>
                <p:cNvCxnSpPr/>
                <p:nvPr/>
              </p:nvCxnSpPr>
              <p:spPr>
                <a:xfrm>
                  <a:off x="6444724" y="5068640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50"/>
                <p:cNvCxnSpPr/>
                <p:nvPr/>
              </p:nvCxnSpPr>
              <p:spPr>
                <a:xfrm>
                  <a:off x="6804764" y="5065319"/>
                  <a:ext cx="0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>
                <a:xfrm>
                  <a:off x="5652636" y="4996632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>
                <a:xfrm>
                  <a:off x="5652636" y="4636592"/>
                  <a:ext cx="1440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Ellipse 55"/>
                <p:cNvSpPr/>
                <p:nvPr/>
              </p:nvSpPr>
              <p:spPr>
                <a:xfrm>
                  <a:off x="6048679" y="4606199"/>
                  <a:ext cx="72008" cy="607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Ellipse 56"/>
                <p:cNvSpPr/>
                <p:nvPr/>
              </p:nvSpPr>
              <p:spPr>
                <a:xfrm>
                  <a:off x="6048679" y="4964181"/>
                  <a:ext cx="72008" cy="607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Ellipse 57"/>
                <p:cNvSpPr/>
                <p:nvPr/>
              </p:nvSpPr>
              <p:spPr>
                <a:xfrm>
                  <a:off x="6408717" y="4612095"/>
                  <a:ext cx="72008" cy="607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6408717" y="4965648"/>
                  <a:ext cx="72008" cy="607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0" name="Ellipse 59"/>
                <p:cNvSpPr/>
                <p:nvPr/>
              </p:nvSpPr>
              <p:spPr>
                <a:xfrm>
                  <a:off x="6767341" y="4604140"/>
                  <a:ext cx="72008" cy="607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Ellipse 60"/>
                <p:cNvSpPr/>
                <p:nvPr/>
              </p:nvSpPr>
              <p:spPr>
                <a:xfrm>
                  <a:off x="6767341" y="4959673"/>
                  <a:ext cx="72008" cy="607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7056600" y="4963270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C</a:t>
                  </a:r>
                  <a:endParaRPr lang="de-DE" dirty="0"/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5941086" y="5182703"/>
                  <a:ext cx="10118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1     2    3</a:t>
                  </a:r>
                  <a:endParaRPr lang="de-DE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feld 64"/>
                    <p:cNvSpPr txBox="1"/>
                    <p:nvPr/>
                  </p:nvSpPr>
                  <p:spPr>
                    <a:xfrm>
                      <a:off x="5180121" y="4842372"/>
                      <a:ext cx="5437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de-DE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oMath>
                        </m:oMathPara>
                      </a14:m>
                      <a:endParaRPr lang="de-DE" sz="1200" dirty="0"/>
                    </a:p>
                  </p:txBody>
                </p:sp>
              </mc:Choice>
              <mc:Fallback xmlns="">
                <p:sp>
                  <p:nvSpPr>
                    <p:cNvPr id="65" name="Textfeld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0121" y="4842372"/>
                      <a:ext cx="543739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feld 65"/>
                    <p:cNvSpPr txBox="1"/>
                    <p:nvPr/>
                  </p:nvSpPr>
                  <p:spPr>
                    <a:xfrm>
                      <a:off x="5180120" y="4529369"/>
                      <a:ext cx="5437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de-DE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oMath>
                        </m:oMathPara>
                      </a14:m>
                      <a:endParaRPr lang="de-DE" sz="1200" dirty="0"/>
                    </a:p>
                  </p:txBody>
                </p:sp>
              </mc:Choice>
              <mc:Fallback xmlns="">
                <p:sp>
                  <p:nvSpPr>
                    <p:cNvPr id="66" name="Textfeld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0120" y="4529369"/>
                      <a:ext cx="543739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Pfeil nach rechts 70"/>
                <p:cNvSpPr/>
                <p:nvPr/>
              </p:nvSpPr>
              <p:spPr>
                <a:xfrm>
                  <a:off x="4741514" y="4755920"/>
                  <a:ext cx="363240" cy="203753"/>
                </a:xfrm>
                <a:prstGeom prst="right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Geschweifte Klammer links 71"/>
                <p:cNvSpPr/>
                <p:nvPr/>
              </p:nvSpPr>
              <p:spPr>
                <a:xfrm rot="16200000">
                  <a:off x="6081335" y="4627722"/>
                  <a:ext cx="408311" cy="2210741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3" name="Textfeld 72"/>
            <p:cNvSpPr txBox="1"/>
            <p:nvPr/>
          </p:nvSpPr>
          <p:spPr>
            <a:xfrm>
              <a:off x="4910378" y="5977644"/>
              <a:ext cx="3958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Ermittlung der besten Hyperparameter mittels Kreuzvalidierung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2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836712"/>
            <a:ext cx="8363272" cy="5544616"/>
          </a:xfrm>
        </p:spPr>
        <p:txBody>
          <a:bodyPr>
            <a:normAutofit/>
          </a:bodyPr>
          <a:lstStyle/>
          <a:p>
            <a:r>
              <a:rPr lang="de-DE" dirty="0" smtClean="0"/>
              <a:t>Einleitung Online-Partizipationsverfahren</a:t>
            </a:r>
          </a:p>
          <a:p>
            <a:r>
              <a:rPr lang="de-DE" dirty="0" smtClean="0"/>
              <a:t>Überblick Themenbereiche Dissertation und Publikationen</a:t>
            </a:r>
          </a:p>
          <a:p>
            <a:r>
              <a:rPr lang="de-DE" dirty="0" smtClean="0"/>
              <a:t>Argument Mining</a:t>
            </a:r>
          </a:p>
          <a:p>
            <a:pPr lvl="1"/>
            <a:r>
              <a:rPr lang="de-DE" dirty="0" smtClean="0"/>
              <a:t>Datensatz</a:t>
            </a:r>
          </a:p>
          <a:p>
            <a:pPr lvl="1"/>
            <a:r>
              <a:rPr lang="de-DE" dirty="0" smtClean="0"/>
              <a:t>Argumentationsmodell, Annotationsprozess</a:t>
            </a:r>
          </a:p>
          <a:p>
            <a:pPr lvl="1"/>
            <a:r>
              <a:rPr lang="de-DE" dirty="0" err="1" smtClean="0"/>
              <a:t>Machine</a:t>
            </a:r>
            <a:r>
              <a:rPr lang="de-DE" dirty="0" smtClean="0"/>
              <a:t> Learning</a:t>
            </a:r>
          </a:p>
          <a:p>
            <a:r>
              <a:rPr lang="de-DE" dirty="0" smtClean="0"/>
              <a:t>Themenextraktion</a:t>
            </a:r>
          </a:p>
          <a:p>
            <a:pPr lvl="1"/>
            <a:r>
              <a:rPr lang="de-DE" dirty="0" err="1" smtClean="0"/>
              <a:t>Preprocessing</a:t>
            </a:r>
            <a:r>
              <a:rPr lang="de-DE" dirty="0" smtClean="0"/>
              <a:t>: Grundformreduktion mittels </a:t>
            </a:r>
            <a:r>
              <a:rPr lang="de-DE" dirty="0" err="1" smtClean="0"/>
              <a:t>Wiktionary</a:t>
            </a:r>
            <a:r>
              <a:rPr lang="de-DE" dirty="0" smtClean="0"/>
              <a:t> (IWNLP)</a:t>
            </a:r>
          </a:p>
          <a:p>
            <a:pPr lvl="1"/>
            <a:r>
              <a:rPr lang="de-DE" dirty="0" smtClean="0"/>
              <a:t>Anwendung auf OP-Datensätze</a:t>
            </a:r>
          </a:p>
          <a:p>
            <a:r>
              <a:rPr lang="de-DE" dirty="0" smtClean="0"/>
              <a:t>Zusammenfassung &amp; Ausblick</a:t>
            </a:r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05602" y="1040536"/>
                <a:ext cx="8363272" cy="5131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b="1" dirty="0" smtClean="0"/>
                  <a:t>Evaluationsaufbau:</a:t>
                </a:r>
              </a:p>
              <a:p>
                <a:r>
                  <a:rPr lang="de-DE" dirty="0" smtClean="0"/>
                  <a:t>Randomisierter 80/20 Train-/Testsplit</a:t>
                </a:r>
              </a:p>
              <a:p>
                <a:r>
                  <a:rPr lang="de-DE" dirty="0" smtClean="0"/>
                  <a:t>Bestimmung von Parametern und Hyperparametern über 10-fache Kreuzvalidierung und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search</a:t>
                </a:r>
                <a:r>
                  <a:rPr lang="de-DE" dirty="0" smtClean="0"/>
                  <a:t> auf der Trainingsmenge</a:t>
                </a:r>
              </a:p>
              <a:p>
                <a:r>
                  <a:rPr lang="de-DE" dirty="0" smtClean="0"/>
                  <a:t>Evaluationsmetrik: </a:t>
                </a:r>
                <a:r>
                  <a:rPr lang="de-DE" dirty="0" err="1" smtClean="0"/>
                  <a:t>macro-averaged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602" y="1040536"/>
                <a:ext cx="8363272" cy="5131664"/>
              </a:xfrm>
              <a:blipFill>
                <a:blip r:embed="rId3"/>
                <a:stretch>
                  <a:fillRect l="-1167" t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14797" y="4069142"/>
            <a:ext cx="8386886" cy="646331"/>
            <a:chOff x="214797" y="3928331"/>
            <a:chExt cx="838688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214797" y="3978479"/>
                  <a:ext cx="4410823" cy="540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precision</a:t>
                  </a:r>
                  <a:r>
                    <a:rPr lang="de-DE" dirty="0" smtClean="0"/>
                    <a:t>(c)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positives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positives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false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positives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97" y="3978479"/>
                  <a:ext cx="4410823" cy="540661"/>
                </a:xfrm>
                <a:prstGeom prst="rect">
                  <a:avLst/>
                </a:prstGeom>
                <a:blipFill>
                  <a:blip r:embed="rId4"/>
                  <a:stretch>
                    <a:fillRect l="-1105" b="-68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feld 8"/>
            <p:cNvSpPr txBox="1"/>
            <p:nvPr/>
          </p:nvSpPr>
          <p:spPr>
            <a:xfrm>
              <a:off x="4920244" y="3928331"/>
              <a:ext cx="3681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Wie viele der Klasse c zugeordneten Objekte sind aus der Klasse c?</a:t>
              </a:r>
              <a:endParaRPr lang="de-DE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75073" y="4798893"/>
            <a:ext cx="8026610" cy="646331"/>
            <a:chOff x="575073" y="4658082"/>
            <a:chExt cx="802661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575073" y="4722802"/>
                  <a:ext cx="4151393" cy="5406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err="1" smtClean="0"/>
                    <a:t>recall</a:t>
                  </a:r>
                  <a:r>
                    <a:rPr lang="de-DE" dirty="0" smtClean="0"/>
                    <a:t>(c)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positives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positives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false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negatives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073" y="4722802"/>
                  <a:ext cx="4151393" cy="540661"/>
                </a:xfrm>
                <a:prstGeom prst="rect">
                  <a:avLst/>
                </a:prstGeom>
                <a:blipFill>
                  <a:blip r:embed="rId5"/>
                  <a:stretch>
                    <a:fillRect l="-1175" b="-56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feld 10"/>
            <p:cNvSpPr txBox="1"/>
            <p:nvPr/>
          </p:nvSpPr>
          <p:spPr>
            <a:xfrm>
              <a:off x="4920244" y="4658082"/>
              <a:ext cx="3681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Wie viele der Objekte der Klasse c wurden als c erkannt?</a:t>
              </a:r>
              <a:endParaRPr lang="de-D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55576" y="3339562"/>
                <a:ext cx="3090526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2⋅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precision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recall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precision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recall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39562"/>
                <a:ext cx="3090526" cy="540661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881064" y="3350462"/>
                <a:ext cx="3608039" cy="518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macro-averaged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64" y="3350462"/>
                <a:ext cx="3608039" cy="518860"/>
              </a:xfrm>
              <a:prstGeom prst="rect">
                <a:avLst/>
              </a:prstGeom>
              <a:blipFill>
                <a:blip r:embed="rId7"/>
                <a:stretch>
                  <a:fillRect l="-1520" t="-74118" b="-115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6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05602" y="1040536"/>
                <a:ext cx="8363272" cy="5131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b="1" dirty="0" smtClean="0"/>
                  <a:t>Evaluationsaufbau:</a:t>
                </a:r>
              </a:p>
              <a:p>
                <a:r>
                  <a:rPr lang="de-DE" dirty="0" smtClean="0"/>
                  <a:t>Randomisierter 80/20 Train-/Testsplit</a:t>
                </a:r>
              </a:p>
              <a:p>
                <a:r>
                  <a:rPr lang="de-DE" dirty="0" smtClean="0"/>
                  <a:t>Bestimmung von Parametern und Hyperparametern über 10-fache Kreuzvalidierung und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search</a:t>
                </a:r>
                <a:r>
                  <a:rPr lang="de-DE" dirty="0" smtClean="0"/>
                  <a:t> auf der Trainingsmenge</a:t>
                </a:r>
              </a:p>
              <a:p>
                <a:r>
                  <a:rPr lang="de-DE" dirty="0" smtClean="0"/>
                  <a:t>Evaluationsmetrik: </a:t>
                </a:r>
                <a:r>
                  <a:rPr lang="de-DE" dirty="0" err="1" smtClean="0"/>
                  <a:t>macro-averaged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b="0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Zwei Herangehensweisen: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 smtClean="0"/>
                  <a:t>Klassisches Machine Learning mit Feature Engineering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de-DE" dirty="0" err="1" smtClean="0"/>
                  <a:t>Deep</a:t>
                </a:r>
                <a:r>
                  <a:rPr lang="de-DE" dirty="0" smtClean="0"/>
                  <a:t> Learning</a:t>
                </a:r>
                <a:endParaRPr lang="de-DE" dirty="0"/>
              </a:p>
              <a:p>
                <a:r>
                  <a:rPr lang="de-DE" dirty="0" smtClean="0"/>
                  <a:t>Parallelisierung auf dem HILBERT Cluster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602" y="1040536"/>
                <a:ext cx="8363272" cy="5131664"/>
              </a:xfrm>
              <a:blipFill>
                <a:blip r:embed="rId2"/>
                <a:stretch>
                  <a:fillRect l="-1167" t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55576" y="3339562"/>
                <a:ext cx="3090526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=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2⋅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precision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recall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precision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recall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39562"/>
                <a:ext cx="3090526" cy="540661"/>
              </a:xfrm>
              <a:prstGeom prst="rect">
                <a:avLst/>
              </a:prstGeom>
              <a:blipFill>
                <a:blip r:embed="rId3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81064" y="3350462"/>
                <a:ext cx="3608039" cy="518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macro-averaged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de-DE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64" y="3350462"/>
                <a:ext cx="3608039" cy="518860"/>
              </a:xfrm>
              <a:prstGeom prst="rect">
                <a:avLst/>
              </a:prstGeom>
              <a:blipFill>
                <a:blip r:embed="rId4"/>
                <a:stretch>
                  <a:fillRect l="-1520" t="-74118" b="-115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0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Forschungsbeitrag: </a:t>
            </a:r>
            <a:r>
              <a:rPr lang="de-DE" dirty="0" smtClean="0"/>
              <a:t>Klassisches Machine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5744" y="996806"/>
            <a:ext cx="8363272" cy="58826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Evaluation vieler Features und deren Kombinationen, </a:t>
            </a:r>
            <a:r>
              <a:rPr lang="de-DE" dirty="0" err="1" smtClean="0"/>
              <a:t>u.a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39552" y="1554750"/>
                <a:ext cx="3744416" cy="155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u="sng" dirty="0" smtClean="0"/>
                  <a:t>Lexikalische Features</a:t>
                </a:r>
                <a:r>
                  <a:rPr lang="de-DE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word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unigrams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bigrams</a:t>
                </a:r>
                <a:r>
                  <a:rPr lang="de-DE" dirty="0" smtClean="0"/>
                  <a:t> (Original, </a:t>
                </a:r>
                <a:r>
                  <a:rPr lang="de-DE" dirty="0" err="1" smtClean="0"/>
                  <a:t>lowercase</a:t>
                </a:r>
                <a:r>
                  <a:rPr lang="de-DE" dirty="0" smtClean="0"/>
                  <a:t>, Lemmas)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character</a:t>
                </a:r>
                <a:r>
                  <a:rPr lang="de-DE" dirty="0" smtClean="0"/>
                  <a:t> n-grams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Token </a:t>
                </a:r>
                <a:r>
                  <a:rPr lang="de-DE" dirty="0" err="1" smtClean="0"/>
                  <a:t>shapes</a:t>
                </a:r>
                <a:r>
                  <a:rPr lang="de-DE" dirty="0" smtClean="0"/>
                  <a:t> (z.B. </a:t>
                </a:r>
                <a:r>
                  <a:rPr lang="de-DE" i="1" dirty="0" smtClean="0"/>
                  <a:t>Berlin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 smtClean="0"/>
                  <a:t>Xxxx</a:t>
                </a:r>
                <a:r>
                  <a:rPr lang="de-DE" dirty="0" smtClean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4750"/>
                <a:ext cx="3744416" cy="1552669"/>
              </a:xfrm>
              <a:prstGeom prst="rect">
                <a:avLst/>
              </a:prstGeom>
              <a:blipFill>
                <a:blip r:embed="rId2"/>
                <a:stretch>
                  <a:fillRect l="-1466" t="-1961" b="-54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/>
          <p:cNvGrpSpPr/>
          <p:nvPr/>
        </p:nvGrpSpPr>
        <p:grpSpPr>
          <a:xfrm>
            <a:off x="1115616" y="3327778"/>
            <a:ext cx="4148533" cy="1190634"/>
            <a:chOff x="1115616" y="3327778"/>
            <a:chExt cx="4148533" cy="1190634"/>
          </a:xfrm>
        </p:grpSpPr>
        <p:sp>
          <p:nvSpPr>
            <p:cNvPr id="12" name="Textfeld 11"/>
            <p:cNvSpPr txBox="1"/>
            <p:nvPr/>
          </p:nvSpPr>
          <p:spPr>
            <a:xfrm>
              <a:off x="2771800" y="3327778"/>
              <a:ext cx="2492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 Schwimmbäder sind toll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840729" y="3727725"/>
              <a:ext cx="2423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schwimmbäder</a:t>
              </a:r>
              <a:r>
                <a:rPr lang="de-DE" dirty="0"/>
                <a:t> sind </a:t>
              </a:r>
              <a:r>
                <a:rPr lang="de-DE" dirty="0" smtClean="0"/>
                <a:t>toll</a:t>
              </a:r>
              <a:endParaRPr lang="de-DE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840729" y="4138536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Schwimmbad ist toll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115616" y="4149080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Lemmas:</a:t>
              </a:r>
              <a:endParaRPr lang="de-DE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115616" y="3732803"/>
              <a:ext cx="118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lowercase</a:t>
              </a:r>
              <a:r>
                <a:rPr lang="de-DE" dirty="0" smtClean="0"/>
                <a:t>:</a:t>
              </a:r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115616" y="332777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Original:</a:t>
              </a:r>
              <a:endParaRPr lang="de-DE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39552" y="4793487"/>
            <a:ext cx="4884679" cy="646331"/>
            <a:chOff x="539552" y="4793487"/>
            <a:chExt cx="4884679" cy="646331"/>
          </a:xfrm>
        </p:grpSpPr>
        <p:sp>
          <p:nvSpPr>
            <p:cNvPr id="18" name="Textfeld 17"/>
            <p:cNvSpPr txBox="1"/>
            <p:nvPr/>
          </p:nvSpPr>
          <p:spPr>
            <a:xfrm>
              <a:off x="1115616" y="4793487"/>
              <a:ext cx="43086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Unigramme: [Schwimmbäder, sind, toll]</a:t>
              </a:r>
            </a:p>
            <a:p>
              <a:r>
                <a:rPr lang="de-DE" dirty="0" err="1" smtClean="0"/>
                <a:t>Bigramme</a:t>
              </a:r>
              <a:r>
                <a:rPr lang="de-DE" dirty="0" smtClean="0"/>
                <a:t>:    [Schwimmbäder sind, sind toll]</a:t>
              </a:r>
              <a:endParaRPr lang="de-DE" dirty="0"/>
            </a:p>
          </p:txBody>
        </p:sp>
        <p:sp>
          <p:nvSpPr>
            <p:cNvPr id="21" name="Pfeil nach rechts 20"/>
            <p:cNvSpPr/>
            <p:nvPr/>
          </p:nvSpPr>
          <p:spPr>
            <a:xfrm>
              <a:off x="539552" y="5013176"/>
              <a:ext cx="432048" cy="21602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4220029" y="158507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Strukturelle und syntaktische Features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part-of-speech</a:t>
            </a:r>
            <a:r>
              <a:rPr lang="de-DE" dirty="0" smtClean="0"/>
              <a:t> tag </a:t>
            </a:r>
            <a:r>
              <a:rPr lang="de-DE" dirty="0" err="1" smtClean="0"/>
              <a:t>distributions</a:t>
            </a:r>
            <a:r>
              <a:rPr lang="de-DE" dirty="0" smtClean="0"/>
              <a:t> (STTS </a:t>
            </a:r>
            <a:r>
              <a:rPr lang="de-DE" dirty="0" err="1" smtClean="0"/>
              <a:t>tagset</a:t>
            </a:r>
            <a:r>
              <a:rPr lang="de-DE" dirty="0" smtClean="0"/>
              <a:t>, universal POS </a:t>
            </a:r>
            <a:r>
              <a:rPr lang="de-DE" dirty="0" err="1" smtClean="0"/>
              <a:t>tagset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dependency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(TIGER </a:t>
            </a:r>
            <a:r>
              <a:rPr lang="de-DE" dirty="0" err="1" smtClean="0"/>
              <a:t>tagset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Punktuation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Anzahl an 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Indexposition des Satzes im Dokument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Tiefe des Kommentars in der Baumstruktur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98890" y="4751802"/>
            <a:ext cx="28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Schwimmbäder </a:t>
            </a:r>
            <a:r>
              <a:rPr lang="de-DE" dirty="0" smtClean="0"/>
              <a:t>   sind     toll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188326" y="5095810"/>
            <a:ext cx="297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smtClean="0">
                <a:solidFill>
                  <a:schemeClr val="accent1"/>
                </a:solidFill>
              </a:rPr>
              <a:t>Nomen            Verb    Adjektiv</a:t>
            </a:r>
            <a:endParaRPr lang="de-DE" dirty="0">
              <a:solidFill>
                <a:schemeClr val="accent1"/>
              </a:solidFill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709560" y="4266502"/>
            <a:ext cx="1938771" cy="526985"/>
            <a:chOff x="1709560" y="4266502"/>
            <a:chExt cx="1938771" cy="526985"/>
          </a:xfrm>
        </p:grpSpPr>
        <p:grpSp>
          <p:nvGrpSpPr>
            <p:cNvPr id="48" name="Gruppieren 47"/>
            <p:cNvGrpSpPr/>
            <p:nvPr/>
          </p:nvGrpSpPr>
          <p:grpSpPr>
            <a:xfrm>
              <a:off x="1709560" y="4518412"/>
              <a:ext cx="1782320" cy="275075"/>
              <a:chOff x="1709560" y="4518412"/>
              <a:chExt cx="1782320" cy="275075"/>
            </a:xfrm>
          </p:grpSpPr>
          <p:cxnSp>
            <p:nvCxnSpPr>
              <p:cNvPr id="31" name="Gerader Verbinder 30"/>
              <p:cNvCxnSpPr/>
              <p:nvPr/>
            </p:nvCxnSpPr>
            <p:spPr>
              <a:xfrm flipV="1">
                <a:off x="2771800" y="4518412"/>
                <a:ext cx="0" cy="23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 flipH="1">
                <a:off x="1709560" y="4518412"/>
                <a:ext cx="10622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/>
              <p:cNvCxnSpPr/>
              <p:nvPr/>
            </p:nvCxnSpPr>
            <p:spPr>
              <a:xfrm>
                <a:off x="1709560" y="4518412"/>
                <a:ext cx="0" cy="2750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 flipV="1">
                <a:off x="2915816" y="4518412"/>
                <a:ext cx="0" cy="23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2915816" y="4518412"/>
                <a:ext cx="57606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mit Pfeil 42"/>
              <p:cNvCxnSpPr/>
              <p:nvPr/>
            </p:nvCxnSpPr>
            <p:spPr>
              <a:xfrm>
                <a:off x="3491880" y="4518412"/>
                <a:ext cx="0" cy="2333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feld 48"/>
            <p:cNvSpPr txBox="1"/>
            <p:nvPr/>
          </p:nvSpPr>
          <p:spPr>
            <a:xfrm>
              <a:off x="1902571" y="4266502"/>
              <a:ext cx="650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Subjekt</a:t>
              </a:r>
              <a:endParaRPr lang="de-DE" sz="1200" dirty="0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2848881" y="4266502"/>
              <a:ext cx="799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Prädikativ</a:t>
              </a:r>
              <a:endParaRPr lang="de-DE" sz="1200" dirty="0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540968" y="3771216"/>
            <a:ext cx="2564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Embedding Features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embeddings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character</a:t>
            </a:r>
            <a:r>
              <a:rPr lang="de-DE" dirty="0" smtClean="0"/>
              <a:t> </a:t>
            </a:r>
            <a:r>
              <a:rPr lang="de-DE" dirty="0" err="1" smtClean="0"/>
              <a:t>embeddings</a:t>
            </a:r>
            <a:endParaRPr lang="de-DE" dirty="0"/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23" y="3771216"/>
            <a:ext cx="4914900" cy="2571750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539552" y="5745726"/>
            <a:ext cx="771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Ebenfalls evaluiert: diverse Gewichtungen, Filterungen und Dimensionsreduktion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4211960" y="3823876"/>
            <a:ext cx="376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Topic Features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LDA </a:t>
            </a:r>
            <a:r>
              <a:rPr lang="de-DE" dirty="0" err="1" smtClean="0"/>
              <a:t>topic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(Wikipedia)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LDA </a:t>
            </a:r>
            <a:r>
              <a:rPr lang="de-DE" dirty="0" err="1" smtClean="0"/>
              <a:t>topic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(THF Korpus)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4211960" y="4822190"/>
            <a:ext cx="207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Sentiment Features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SentiWS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0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54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Forschungsbeitrag: </a:t>
            </a:r>
            <a:r>
              <a:rPr lang="de-DE" dirty="0" smtClean="0"/>
              <a:t>Erster Prototyp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08720"/>
            <a:ext cx="836327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Ergebnisse des ersten Prototypens: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22" y="1484784"/>
            <a:ext cx="6517388" cy="17281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71155" y="3356992"/>
            <a:ext cx="8749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Beste Ergebnisse mit einer SVM (RBF-Kernel) und </a:t>
            </a:r>
            <a:r>
              <a:rPr lang="de-DE" sz="1600" i="1" dirty="0" err="1" smtClean="0"/>
              <a:t>unigram</a:t>
            </a:r>
            <a:r>
              <a:rPr lang="de-DE" sz="1600" i="1" dirty="0" smtClean="0"/>
              <a:t> + POS </a:t>
            </a:r>
            <a:r>
              <a:rPr lang="de-DE" sz="1600" i="1" dirty="0" err="1" smtClean="0"/>
              <a:t>distribution</a:t>
            </a:r>
            <a:r>
              <a:rPr lang="de-DE" sz="1600" i="1" dirty="0" smtClean="0"/>
              <a:t> + </a:t>
            </a:r>
            <a:r>
              <a:rPr lang="de-DE" sz="1600" i="1" dirty="0" err="1" smtClean="0"/>
              <a:t>dependency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distribution</a:t>
            </a:r>
            <a:endParaRPr lang="de-DE" sz="1600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24" y="3722023"/>
            <a:ext cx="3070064" cy="168162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5430121"/>
            <a:ext cx="6499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Konfusionsmatrix: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Klassifikation von </a:t>
            </a:r>
            <a:r>
              <a:rPr lang="de-DE" sz="1600" dirty="0" err="1" smtClean="0"/>
              <a:t>premises</a:t>
            </a:r>
            <a:r>
              <a:rPr lang="de-DE" sz="1600" dirty="0" smtClean="0"/>
              <a:t> funktioniert gut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Major </a:t>
            </a:r>
            <a:r>
              <a:rPr lang="de-DE" sz="1600" dirty="0" err="1" smtClean="0"/>
              <a:t>positions</a:t>
            </a:r>
            <a:r>
              <a:rPr lang="de-DE" sz="1600" dirty="0" smtClean="0"/>
              <a:t> werden häufig fälschlicherweise als </a:t>
            </a:r>
            <a:r>
              <a:rPr lang="de-DE" sz="1600" dirty="0" err="1" smtClean="0"/>
              <a:t>premise</a:t>
            </a:r>
            <a:r>
              <a:rPr lang="de-DE" sz="1600" dirty="0" smtClean="0"/>
              <a:t> klassifiziert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372200" y="4081971"/>
            <a:ext cx="1664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MP = </a:t>
            </a:r>
            <a:r>
              <a:rPr lang="de-DE" sz="1400" dirty="0" err="1" smtClean="0"/>
              <a:t>major</a:t>
            </a:r>
            <a:r>
              <a:rPr lang="de-DE" sz="1400" dirty="0" smtClean="0"/>
              <a:t> </a:t>
            </a:r>
            <a:r>
              <a:rPr lang="de-DE" sz="1400" dirty="0" err="1" smtClean="0"/>
              <a:t>position</a:t>
            </a:r>
            <a:endParaRPr lang="de-DE" sz="1400" dirty="0" smtClean="0"/>
          </a:p>
          <a:p>
            <a:r>
              <a:rPr lang="de-DE" sz="1400" dirty="0" smtClean="0"/>
              <a:t>C = </a:t>
            </a:r>
            <a:r>
              <a:rPr lang="de-DE" sz="1400" dirty="0" err="1" smtClean="0"/>
              <a:t>claim</a:t>
            </a:r>
            <a:endParaRPr lang="de-DE" sz="1400" dirty="0" smtClean="0"/>
          </a:p>
          <a:p>
            <a:r>
              <a:rPr lang="de-DE" sz="1400" dirty="0" smtClean="0"/>
              <a:t>P = </a:t>
            </a:r>
            <a:r>
              <a:rPr lang="de-DE" sz="1400" dirty="0" err="1" smtClean="0"/>
              <a:t>premise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746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Forschungsbeitrag: </a:t>
            </a:r>
            <a:r>
              <a:rPr lang="de-DE" dirty="0" smtClean="0"/>
              <a:t>Aktuelle Implementierung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4116" y="1124744"/>
            <a:ext cx="836327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Aktuelle Implementierung: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73954"/>
            <a:ext cx="83915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Forschungsbeitrag: </a:t>
            </a:r>
            <a:r>
              <a:rPr lang="de-DE" dirty="0" smtClean="0"/>
              <a:t>Aktuelle Implementierung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4116" y="1124744"/>
            <a:ext cx="836327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Auszüge aus </a:t>
            </a:r>
            <a:r>
              <a:rPr lang="de-DE" sz="2000" smtClean="0"/>
              <a:t>der Dissertation:</a:t>
            </a:r>
            <a:endParaRPr lang="de-DE" sz="2000" dirty="0" smtClean="0"/>
          </a:p>
          <a:p>
            <a:r>
              <a:rPr lang="de-DE" sz="2000" dirty="0" smtClean="0"/>
              <a:t>Kombination aus Unigrammen mit </a:t>
            </a:r>
            <a:r>
              <a:rPr lang="de-DE" sz="2000" dirty="0" err="1" smtClean="0"/>
              <a:t>word</a:t>
            </a:r>
            <a:r>
              <a:rPr lang="de-DE" sz="2000" dirty="0" smtClean="0"/>
              <a:t> </a:t>
            </a:r>
            <a:r>
              <a:rPr lang="de-DE" sz="2000" dirty="0" err="1" smtClean="0"/>
              <a:t>embeddings</a:t>
            </a:r>
            <a:r>
              <a:rPr lang="de-DE" sz="2000" dirty="0" smtClean="0"/>
              <a:t> oder </a:t>
            </a:r>
            <a:r>
              <a:rPr lang="de-DE" sz="2000" dirty="0" err="1" smtClean="0"/>
              <a:t>character</a:t>
            </a:r>
            <a:r>
              <a:rPr lang="de-DE" sz="2000" dirty="0" smtClean="0"/>
              <a:t> </a:t>
            </a:r>
            <a:r>
              <a:rPr lang="de-DE" sz="2000" dirty="0" err="1" smtClean="0"/>
              <a:t>embeddings</a:t>
            </a:r>
            <a:r>
              <a:rPr lang="de-DE" sz="2000" dirty="0" smtClean="0"/>
              <a:t> bringt eine Verbesserung gegenüber Unigrammen</a:t>
            </a:r>
          </a:p>
          <a:p>
            <a:r>
              <a:rPr lang="de-DE" sz="2000" dirty="0" smtClean="0"/>
              <a:t>Mit </a:t>
            </a:r>
            <a:r>
              <a:rPr lang="de-DE" sz="2000" dirty="0" err="1" smtClean="0"/>
              <a:t>grid</a:t>
            </a:r>
            <a:r>
              <a:rPr lang="de-DE" sz="2000" dirty="0" smtClean="0"/>
              <a:t> </a:t>
            </a:r>
            <a:r>
              <a:rPr lang="de-DE" sz="2000" dirty="0" err="1" smtClean="0"/>
              <a:t>search</a:t>
            </a:r>
            <a:r>
              <a:rPr lang="de-DE" sz="2000" dirty="0" smtClean="0"/>
              <a:t> können auch nicht optimale Parameter gefunden werden</a:t>
            </a:r>
          </a:p>
          <a:p>
            <a:r>
              <a:rPr lang="de-DE" sz="2000" dirty="0" smtClean="0"/>
              <a:t>Einige Features (z.B. </a:t>
            </a:r>
            <a:r>
              <a:rPr lang="de-DE" sz="2000" dirty="0" err="1" smtClean="0"/>
              <a:t>shape</a:t>
            </a:r>
            <a:r>
              <a:rPr lang="de-DE" sz="2000" dirty="0" smtClean="0"/>
              <a:t> oder </a:t>
            </a:r>
            <a:r>
              <a:rPr lang="de-DE" sz="2000" dirty="0" err="1" smtClean="0"/>
              <a:t>SentiWS</a:t>
            </a:r>
            <a:r>
              <a:rPr lang="de-DE" sz="2000" dirty="0" smtClean="0"/>
              <a:t>) liefern schlechte Ergebnisse</a:t>
            </a:r>
          </a:p>
          <a:p>
            <a:r>
              <a:rPr lang="de-DE" sz="2000" dirty="0" smtClean="0"/>
              <a:t>Beste Ergebnisse in aktueller Implementierung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 mit SVM + RBF Kernel:</a:t>
            </a:r>
          </a:p>
          <a:p>
            <a:pPr lvl="1"/>
            <a:r>
              <a:rPr lang="de-DE" sz="1600" dirty="0" err="1" smtClean="0"/>
              <a:t>Subtask</a:t>
            </a:r>
            <a:r>
              <a:rPr lang="de-DE" sz="1600" dirty="0" smtClean="0"/>
              <a:t> A: 69,71%</a:t>
            </a:r>
          </a:p>
          <a:p>
            <a:pPr lvl="1"/>
            <a:r>
              <a:rPr lang="de-DE" sz="1600" dirty="0" err="1" smtClean="0"/>
              <a:t>Subtask</a:t>
            </a:r>
            <a:r>
              <a:rPr lang="de-DE" sz="1600" dirty="0" smtClean="0"/>
              <a:t> B: 67,26%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906" y="6416488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CMSS9"/>
              </a:rPr>
              <a:t>3</a:t>
            </a:r>
            <a:r>
              <a:rPr lang="en-US" sz="1200" dirty="0" smtClean="0">
                <a:latin typeface="CMSS9"/>
              </a:rPr>
              <a:t>         github.com/</a:t>
            </a:r>
            <a:r>
              <a:rPr lang="en-US" sz="1200" dirty="0" err="1" smtClean="0">
                <a:latin typeface="CMSS9"/>
              </a:rPr>
              <a:t>Liebeck</a:t>
            </a:r>
            <a:r>
              <a:rPr lang="en-US" sz="1200" dirty="0" smtClean="0">
                <a:latin typeface="CMSS9"/>
              </a:rPr>
              <a:t>/</a:t>
            </a:r>
            <a:r>
              <a:rPr lang="en-US" sz="1200" dirty="0" err="1" smtClean="0">
                <a:latin typeface="CMSS9"/>
              </a:rPr>
              <a:t>ArgMining</a:t>
            </a:r>
            <a:endParaRPr lang="de-DE" sz="1200" dirty="0"/>
          </a:p>
        </p:txBody>
      </p:sp>
      <p:pic>
        <p:nvPicPr>
          <p:cNvPr id="1026" name="Picture 2" descr="https://dbs.cs.uni-duesseldorf.de/images/GitHub-Mark-32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16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Forschungsverlauf / </a:t>
            </a:r>
            <a:r>
              <a:rPr lang="de-DE" dirty="0" err="1"/>
              <a:t>Contribution</a:t>
            </a:r>
            <a:r>
              <a:rPr lang="de-DE" dirty="0"/>
              <a:t>: </a:t>
            </a:r>
            <a:r>
              <a:rPr lang="de-DE" dirty="0" err="1" smtClean="0"/>
              <a:t>Deep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768" y="1052736"/>
            <a:ext cx="836327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Vergleich von klassischem Feature Engineering mit </a:t>
            </a:r>
            <a:r>
              <a:rPr lang="de-DE" sz="2000" dirty="0" err="1" smtClean="0"/>
              <a:t>Deep</a:t>
            </a:r>
            <a:r>
              <a:rPr lang="de-DE" sz="2000" dirty="0" smtClean="0"/>
              <a:t> Learning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14603" y="3887494"/>
            <a:ext cx="8363272" cy="206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 smtClean="0"/>
              <a:t>Grid</a:t>
            </a:r>
            <a:r>
              <a:rPr lang="de-DE" sz="2000" dirty="0" smtClean="0"/>
              <a:t> </a:t>
            </a:r>
            <a:r>
              <a:rPr lang="de-DE" sz="2000" dirty="0" err="1" smtClean="0"/>
              <a:t>search</a:t>
            </a:r>
            <a:r>
              <a:rPr lang="de-DE" sz="2000" dirty="0" smtClean="0"/>
              <a:t> über Hyperparameter: Anzahl Trainingsepochen, Dimensionen der LSTM Layer, Output Dimension CNN Layer, Kernelgrößen und </a:t>
            </a:r>
            <a:r>
              <a:rPr lang="de-DE" sz="2000" dirty="0" err="1" smtClean="0"/>
              <a:t>dropout</a:t>
            </a:r>
            <a:endParaRPr lang="de-DE" sz="2000" dirty="0" smtClean="0"/>
          </a:p>
          <a:p>
            <a:r>
              <a:rPr lang="de-DE" sz="2000" dirty="0" smtClean="0"/>
              <a:t>Beste Ergebnisse mit </a:t>
            </a:r>
            <a:r>
              <a:rPr lang="de-DE" sz="2000" dirty="0" err="1" smtClean="0"/>
              <a:t>Deep</a:t>
            </a:r>
            <a:r>
              <a:rPr lang="de-DE" sz="2000" dirty="0" smtClean="0"/>
              <a:t> Learning:</a:t>
            </a:r>
          </a:p>
          <a:p>
            <a:pPr lvl="1"/>
            <a:r>
              <a:rPr lang="de-DE" sz="1600" dirty="0" err="1" smtClean="0"/>
              <a:t>Subtask</a:t>
            </a:r>
            <a:r>
              <a:rPr lang="de-DE" sz="1600" dirty="0" smtClean="0"/>
              <a:t> A: 68,51% (klassisches ML 69,71%)</a:t>
            </a:r>
          </a:p>
          <a:p>
            <a:pPr lvl="1"/>
            <a:r>
              <a:rPr lang="de-DE" sz="1600" dirty="0" err="1" smtClean="0"/>
              <a:t>Subtask</a:t>
            </a:r>
            <a:r>
              <a:rPr lang="de-DE" sz="1600" dirty="0" smtClean="0"/>
              <a:t> B: 68,59% (klassisches ML 67,26%)</a:t>
            </a: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355" y="1562298"/>
            <a:ext cx="2264519" cy="20129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4603" y="1578783"/>
            <a:ext cx="647959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Problematisch: nur eine geringe Anzahl an Datenpunkten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Benchmarking von 6 Standardarchitekturen: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Embeddings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 + LSTM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Pre-trained</a:t>
            </a:r>
            <a:r>
              <a:rPr lang="de-DE" dirty="0" smtClean="0"/>
              <a:t> </a:t>
            </a:r>
            <a:r>
              <a:rPr lang="de-DE" dirty="0" err="1" smtClean="0"/>
              <a:t>embeddings</a:t>
            </a:r>
            <a:r>
              <a:rPr lang="de-DE" dirty="0" smtClean="0"/>
              <a:t> + LSTM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Pre-trained</a:t>
            </a:r>
            <a:r>
              <a:rPr lang="de-DE" dirty="0" smtClean="0"/>
              <a:t> </a:t>
            </a:r>
            <a:r>
              <a:rPr lang="de-DE" dirty="0" err="1" smtClean="0"/>
              <a:t>embeddings</a:t>
            </a:r>
            <a:r>
              <a:rPr lang="de-DE" dirty="0" smtClean="0"/>
              <a:t> +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stacked</a:t>
            </a:r>
            <a:r>
              <a:rPr lang="de-DE" dirty="0" smtClean="0"/>
              <a:t> LSTMs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Pre-trained</a:t>
            </a:r>
            <a:r>
              <a:rPr lang="de-DE" dirty="0" smtClean="0"/>
              <a:t> </a:t>
            </a:r>
            <a:r>
              <a:rPr lang="de-DE" dirty="0" err="1" smtClean="0"/>
              <a:t>embeddings</a:t>
            </a:r>
            <a:r>
              <a:rPr lang="de-DE" dirty="0" smtClean="0"/>
              <a:t> +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stacked</a:t>
            </a:r>
            <a:r>
              <a:rPr lang="de-DE" dirty="0" smtClean="0"/>
              <a:t> </a:t>
            </a:r>
            <a:r>
              <a:rPr lang="de-DE" dirty="0" err="1" smtClean="0"/>
              <a:t>bidirectional</a:t>
            </a:r>
            <a:r>
              <a:rPr lang="de-DE" dirty="0" smtClean="0"/>
              <a:t> LSTMs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Pre-trained</a:t>
            </a:r>
            <a:r>
              <a:rPr lang="de-DE" dirty="0" smtClean="0"/>
              <a:t> </a:t>
            </a:r>
            <a:r>
              <a:rPr lang="de-DE" dirty="0" err="1" smtClean="0"/>
              <a:t>embeddings</a:t>
            </a:r>
            <a:r>
              <a:rPr lang="de-DE" dirty="0" smtClean="0"/>
              <a:t> + CNN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err="1" smtClean="0"/>
              <a:t>Pre-trained</a:t>
            </a:r>
            <a:r>
              <a:rPr lang="de-DE" dirty="0" smtClean="0"/>
              <a:t> </a:t>
            </a:r>
            <a:r>
              <a:rPr lang="de-DE" dirty="0" err="1" smtClean="0"/>
              <a:t>embeddings</a:t>
            </a:r>
            <a:r>
              <a:rPr lang="de-DE" dirty="0" smtClean="0"/>
              <a:t> + CNN + LSTM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33385"/>
            <a:ext cx="369216" cy="361189"/>
          </a:xfrm>
          <a:prstGeom prst="rect">
            <a:avLst/>
          </a:prstGeom>
        </p:spPr>
      </p:pic>
      <p:pic>
        <p:nvPicPr>
          <p:cNvPr id="1026" name="Picture 2" descr="Bildergebnis für the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33" y="759532"/>
            <a:ext cx="490476" cy="4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&amp; Ausblick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05602" y="1371600"/>
                <a:ext cx="8363272" cy="3281536"/>
              </a:xfrm>
            </p:spPr>
            <p:txBody>
              <a:bodyPr>
                <a:normAutofit/>
              </a:bodyPr>
              <a:lstStyle/>
              <a:p>
                <a:r>
                  <a:rPr lang="de-DE" sz="2000" dirty="0" smtClean="0"/>
                  <a:t>Neues Argumentationsmodell für OP, Datensatz</a:t>
                </a:r>
              </a:p>
              <a:p>
                <a:r>
                  <a:rPr lang="de-DE" sz="2000" dirty="0" smtClean="0"/>
                  <a:t>Machine Learning:</a:t>
                </a:r>
              </a:p>
              <a:p>
                <a:pPr lvl="1"/>
                <a:r>
                  <a:rPr lang="de-DE" sz="1800" dirty="0" smtClean="0"/>
                  <a:t>Klassisches Machine Learning ausgiebig evaluiert (Limit erreicht?)</a:t>
                </a:r>
              </a:p>
              <a:p>
                <a:pPr lvl="1"/>
                <a:r>
                  <a:rPr lang="de-DE" sz="1800" dirty="0" smtClean="0"/>
                  <a:t>Vergleich mit </a:t>
                </a:r>
                <a:r>
                  <a:rPr lang="de-DE" sz="1800" dirty="0" err="1" smtClean="0"/>
                  <a:t>Deep</a:t>
                </a:r>
                <a:r>
                  <a:rPr lang="de-DE" sz="1800" dirty="0" smtClean="0"/>
                  <a:t> Learning (zu wenig Trainingsinstanzen?)</a:t>
                </a:r>
              </a:p>
              <a:p>
                <a:pPr lvl="1"/>
                <a:r>
                  <a:rPr lang="de-DE" sz="1800" dirty="0" smtClean="0"/>
                  <a:t>Ergebnisse knapp unter 70 %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800" dirty="0" smtClean="0"/>
                  <a:t> auf Satzebene</a:t>
                </a:r>
              </a:p>
              <a:p>
                <a:r>
                  <a:rPr lang="de-DE" sz="2000" dirty="0" smtClean="0"/>
                  <a:t>Geplant: </a:t>
                </a:r>
                <a:r>
                  <a:rPr lang="de-DE" sz="2000" dirty="0" err="1" smtClean="0"/>
                  <a:t>Sequence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Tagging</a:t>
                </a:r>
                <a:r>
                  <a:rPr lang="de-DE" sz="2000" dirty="0" smtClean="0"/>
                  <a:t> als feinere </a:t>
                </a:r>
                <a:r>
                  <a:rPr lang="de-DE" sz="2000" dirty="0" err="1" smtClean="0"/>
                  <a:t>Granularitätsebene</a:t>
                </a:r>
                <a:r>
                  <a:rPr lang="de-DE" sz="2000" dirty="0" smtClean="0"/>
                  <a:t> </a:t>
                </a:r>
                <a:r>
                  <a:rPr lang="de-DE" sz="1200" dirty="0" smtClean="0"/>
                  <a:t>(Masterarbeit ab April)</a:t>
                </a:r>
              </a:p>
              <a:p>
                <a:r>
                  <a:rPr lang="de-DE" sz="2000" dirty="0" smtClean="0"/>
                  <a:t>Evaluationen auf anderen Datensätzen geplant (Cross-Dataset)</a:t>
                </a:r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602" y="1371600"/>
                <a:ext cx="8363272" cy="3281536"/>
              </a:xfrm>
              <a:blipFill>
                <a:blip r:embed="rId2"/>
                <a:stretch>
                  <a:fillRect l="-656" t="-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632848" cy="508918"/>
          </a:xfrm>
        </p:spPr>
        <p:txBody>
          <a:bodyPr/>
          <a:lstStyle/>
          <a:p>
            <a:r>
              <a:rPr lang="de-DE" dirty="0" smtClean="0"/>
              <a:t>Topic </a:t>
            </a:r>
            <a:r>
              <a:rPr lang="de-DE" dirty="0" err="1" smtClean="0"/>
              <a:t>Extraction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8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Preprocessing</a:t>
            </a:r>
            <a:r>
              <a:rPr lang="de-DE" dirty="0"/>
              <a:t>: Grundformreduktion mittels </a:t>
            </a:r>
            <a:r>
              <a:rPr lang="de-DE" dirty="0" err="1"/>
              <a:t>Wiktionary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363272" cy="4648200"/>
              </a:xfrm>
            </p:spPr>
            <p:txBody>
              <a:bodyPr>
                <a:normAutofit/>
              </a:bodyPr>
              <a:lstStyle/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In Texten treten Wörter in verschiedenen Formen auf (Singular/Plural, konjugiert und dekliniert)</a:t>
                </a:r>
                <a:br>
                  <a:rPr lang="de-DE" sz="1800" dirty="0" smtClean="0">
                    <a:solidFill>
                      <a:schemeClr val="tx1"/>
                    </a:solidFill>
                  </a:rPr>
                </a:br>
                <a:r>
                  <a:rPr lang="de-DE" sz="1400" dirty="0" smtClean="0">
                    <a:solidFill>
                      <a:schemeClr val="tx1"/>
                    </a:solidFill>
                  </a:rPr>
                  <a:t>=&gt; Für Zusammenfassung von Texten Rückführung auf Grundform (z.B. Schwimmbäder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Schwimmbad)</a:t>
                </a: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Erstellung eines Vollformlexikons zur Lemmatisierung mittels </a:t>
                </a:r>
                <a:r>
                  <a:rPr lang="de-DE" sz="1800" dirty="0" err="1" smtClean="0">
                    <a:solidFill>
                      <a:schemeClr val="tx1"/>
                    </a:solidFill>
                  </a:rPr>
                  <a:t>Wiktionary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: IWNLP</a:t>
                </a:r>
              </a:p>
              <a:p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endParaRPr lang="de-DE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363272" cy="4648200"/>
              </a:xfrm>
              <a:blipFill>
                <a:blip r:embed="rId2"/>
                <a:stretch>
                  <a:fillRect l="-437" t="-7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07504" y="3587555"/>
            <a:ext cx="34901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Contributions</a:t>
            </a:r>
            <a:r>
              <a:rPr lang="de-DE" b="1" dirty="0"/>
              <a:t> </a:t>
            </a:r>
            <a:r>
              <a:rPr lang="de-DE" b="1" dirty="0" smtClean="0"/>
              <a:t>mit IWNLP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Open-</a:t>
            </a:r>
            <a:r>
              <a:rPr lang="de-DE" dirty="0" err="1" smtClean="0"/>
              <a:t>source</a:t>
            </a:r>
            <a:r>
              <a:rPr lang="de-DE" dirty="0" smtClean="0"/>
              <a:t> Parser von </a:t>
            </a:r>
            <a:r>
              <a:rPr lang="de-DE" dirty="0" err="1" smtClean="0"/>
              <a:t>MediaWiki</a:t>
            </a:r>
            <a:r>
              <a:rPr lang="de-DE" dirty="0" smtClean="0"/>
              <a:t>-Templates für Flexionen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Vollformlexikon unter CC-Lizenz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Software zur Lemmatisierung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hlinkClick r:id="rId3"/>
              </a:rPr>
              <a:t>www.iwnlp.com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Integration in NLP-Pipeline </a:t>
            </a:r>
            <a:r>
              <a:rPr lang="de-DE" dirty="0" err="1" smtClean="0"/>
              <a:t>spaCy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47" y="2257078"/>
            <a:ext cx="1447800" cy="10477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659" y="2348880"/>
            <a:ext cx="5346415" cy="3763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47" y="5808960"/>
            <a:ext cx="895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 Online-Partizipationsverfahren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94650" y="6172200"/>
            <a:ext cx="1149350" cy="3810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Preprocessing</a:t>
            </a:r>
            <a:r>
              <a:rPr lang="de-DE" dirty="0"/>
              <a:t>: Grundformreduktion mittels </a:t>
            </a:r>
            <a:r>
              <a:rPr lang="de-DE" dirty="0" err="1"/>
              <a:t>Wiktionary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818294"/>
            <a:ext cx="3001933" cy="4320480"/>
          </a:xfrm>
          <a:prstGeom prst="rect">
            <a:avLst/>
          </a:prstGeom>
        </p:spPr>
      </p:pic>
      <p:pic>
        <p:nvPicPr>
          <p:cNvPr id="8" name="Picture 2" descr="Bildergebnis für grüner ha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03" y="1554396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gebnis für grüner ha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65" y="2828999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"/>
          <p:cNvSpPr>
            <a:spLocks noGrp="1"/>
          </p:cNvSpPr>
          <p:nvPr>
            <p:ph idx="1"/>
          </p:nvPr>
        </p:nvSpPr>
        <p:spPr>
          <a:xfrm>
            <a:off x="405602" y="1371600"/>
            <a:ext cx="4670454" cy="4648200"/>
          </a:xfrm>
        </p:spPr>
        <p:txBody>
          <a:bodyPr>
            <a:normAutofit/>
          </a:bodyPr>
          <a:lstStyle/>
          <a:p>
            <a:r>
              <a:rPr lang="de-DE" sz="1800" dirty="0" smtClean="0">
                <a:solidFill>
                  <a:schemeClr val="tx1"/>
                </a:solidFill>
              </a:rPr>
              <a:t>Motivation / Hypothese 1:</a:t>
            </a:r>
          </a:p>
          <a:p>
            <a:pPr lvl="1"/>
            <a:r>
              <a:rPr lang="de-DE" sz="1400" dirty="0" smtClean="0"/>
              <a:t>Automatisierte Methoden können durch „Vorschalten“ eines Vollformlexikons verbessert werden</a:t>
            </a:r>
          </a:p>
          <a:p>
            <a:pPr marL="457200" lvl="1" indent="0">
              <a:buNone/>
            </a:pPr>
            <a:endParaRPr lang="de-DE" sz="1400" dirty="0" smtClean="0"/>
          </a:p>
          <a:p>
            <a:r>
              <a:rPr lang="de-DE" sz="1800" dirty="0" smtClean="0">
                <a:solidFill>
                  <a:schemeClr val="tx1"/>
                </a:solidFill>
              </a:rPr>
              <a:t>Hypothese 2:</a:t>
            </a:r>
          </a:p>
          <a:p>
            <a:pPr lvl="1"/>
            <a:r>
              <a:rPr lang="de-DE" sz="1400" dirty="0" smtClean="0">
                <a:solidFill>
                  <a:schemeClr val="tx1"/>
                </a:solidFill>
              </a:rPr>
              <a:t>Durch die </a:t>
            </a:r>
            <a:r>
              <a:rPr lang="de-DE" sz="1400" dirty="0" err="1" smtClean="0">
                <a:solidFill>
                  <a:schemeClr val="tx1"/>
                </a:solidFill>
              </a:rPr>
              <a:t>kontinuerliche</a:t>
            </a:r>
            <a:r>
              <a:rPr lang="de-DE" sz="1400" dirty="0" smtClean="0">
                <a:solidFill>
                  <a:schemeClr val="tx1"/>
                </a:solidFill>
              </a:rPr>
              <a:t> Arbeit der </a:t>
            </a:r>
            <a:r>
              <a:rPr lang="de-DE" sz="1400" dirty="0" err="1" smtClean="0">
                <a:solidFill>
                  <a:schemeClr val="tx1"/>
                </a:solidFill>
              </a:rPr>
              <a:t>Wiktionary</a:t>
            </a:r>
            <a:r>
              <a:rPr lang="de-DE" sz="1400" dirty="0" smtClean="0">
                <a:solidFill>
                  <a:schemeClr val="tx1"/>
                </a:solidFill>
              </a:rPr>
              <a:t>-User werden unsere Lemmatisierungsergebnisse mit der Zeit steigen</a:t>
            </a:r>
          </a:p>
          <a:p>
            <a:endParaRPr lang="de-DE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Themenextraktion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Für die Themenextraktion müssen im Vorfeld folgende Fragen geklärt werden: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1600" dirty="0" smtClean="0"/>
              <a:t>Welcher Inhalt soll für die Extraktion berücksichtigt werden? Nur bestimmte Wörter, wie z.B. Nomen?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1600" dirty="0" smtClean="0"/>
              <a:t>Welches Verfahren soll für die Extraktion und Zusammenfassung der Diskussionsthemen verwendet werden?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1600" dirty="0" smtClean="0"/>
              <a:t>Welche Visualisierung für Endnutzer?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1600" dirty="0" smtClean="0"/>
              <a:t>Soll der Endnutzer mit der Visualisierung interagieren können?</a:t>
            </a:r>
          </a:p>
          <a:p>
            <a:r>
              <a:rPr lang="de-DE" sz="2000" dirty="0" smtClean="0"/>
              <a:t>Im Rahmen der Dissertation wurden mehrere Online-Partizipations-verfahren untersucht: Hier nur Auszüge aus einem Verfahren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Themenextraktion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602" y="960884"/>
            <a:ext cx="8363272" cy="1532012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Wortwolken eignen sich nicht, da ein dominantes Diskussionsthema alle Wörter in einer Wortwolke einnehmen kann</a:t>
            </a:r>
          </a:p>
          <a:p>
            <a:r>
              <a:rPr lang="de-DE" sz="2000" dirty="0" smtClean="0"/>
              <a:t>Besser: Semantisch getrennte Themen extrahieren, z.B. mit Latent </a:t>
            </a:r>
            <a:r>
              <a:rPr lang="de-DE" sz="2000" dirty="0" err="1" smtClean="0"/>
              <a:t>Dirichlet</a:t>
            </a:r>
            <a:r>
              <a:rPr lang="de-DE" sz="2000" dirty="0" smtClean="0"/>
              <a:t> </a:t>
            </a:r>
            <a:r>
              <a:rPr lang="de-DE" sz="2000" dirty="0" err="1" smtClean="0"/>
              <a:t>Allocation</a:t>
            </a:r>
            <a:r>
              <a:rPr lang="de-DE" sz="2000" dirty="0" smtClean="0"/>
              <a:t> (LDA)</a:t>
            </a:r>
          </a:p>
          <a:p>
            <a:r>
              <a:rPr lang="de-DE" sz="2000" dirty="0" smtClean="0"/>
              <a:t>Hier am Beispiel vom Bonner Bürgerhaushalt 2011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64635"/>
            <a:ext cx="4790480" cy="33823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28390" y="3695335"/>
            <a:ext cx="36792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#3: Bonner Beethovenhalle</a:t>
            </a:r>
          </a:p>
          <a:p>
            <a:r>
              <a:rPr lang="de-DE" sz="1400" dirty="0" smtClean="0"/>
              <a:t>#4: Verfügbarkeit von Schulen und Kindergärten</a:t>
            </a:r>
          </a:p>
          <a:p>
            <a:r>
              <a:rPr lang="de-DE" sz="1400" dirty="0" smtClean="0"/>
              <a:t>#1, #10: Autoverkehr</a:t>
            </a:r>
          </a:p>
          <a:p>
            <a:r>
              <a:rPr lang="de-DE" sz="1400" dirty="0" smtClean="0"/>
              <a:t>#7: Schwimmbad</a:t>
            </a:r>
          </a:p>
          <a:p>
            <a:r>
              <a:rPr lang="de-DE" sz="1400" dirty="0" smtClean="0"/>
              <a:t>#14: Öffentlicher Nahverkehr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546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Zukünftige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Vergleich von Topic Modeling Verfahren </a:t>
            </a:r>
            <a:r>
              <a:rPr lang="de-DE" sz="1600" dirty="0" smtClean="0"/>
              <a:t>(laufende Projektarbeit)</a:t>
            </a:r>
          </a:p>
          <a:p>
            <a:r>
              <a:rPr lang="de-DE" sz="2000" dirty="0" smtClean="0"/>
              <a:t>Vergleich von Visualisierungstechniken</a:t>
            </a:r>
            <a:r>
              <a:rPr lang="de-DE" sz="1600" dirty="0" smtClean="0"/>
              <a:t> </a:t>
            </a:r>
            <a:r>
              <a:rPr lang="de-DE" sz="1600" dirty="0"/>
              <a:t>(laufende Projektarbeit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smtClean="0"/>
              <a:t>Erstellung eines Visualisierungstoolkits für Online-Partizipationsverfahren?</a:t>
            </a:r>
          </a:p>
          <a:p>
            <a:r>
              <a:rPr lang="de-DE" sz="2000" dirty="0" smtClean="0"/>
              <a:t>Interaktives Topic Modeling ausprobieren </a:t>
            </a:r>
            <a:r>
              <a:rPr lang="de-DE" sz="1600" dirty="0" smtClean="0"/>
              <a:t>(startende Masterarbeit)</a:t>
            </a:r>
          </a:p>
          <a:p>
            <a:r>
              <a:rPr lang="de-DE" sz="2000" dirty="0" smtClean="0"/>
              <a:t>Topic </a:t>
            </a:r>
            <a:r>
              <a:rPr lang="de-DE" sz="2000" dirty="0" err="1" smtClean="0"/>
              <a:t>Labeling</a:t>
            </a:r>
            <a:endParaRPr lang="de-DE" sz="2000" dirty="0"/>
          </a:p>
          <a:p>
            <a:pPr lvl="1"/>
            <a:r>
              <a:rPr lang="de-DE" sz="1600" dirty="0" smtClean="0"/>
              <a:t>prototypische Implementierung im Rahmen der Dissertation</a:t>
            </a:r>
            <a:endParaRPr lang="de-DE" sz="1200" dirty="0" smtClean="0"/>
          </a:p>
          <a:p>
            <a:pPr lvl="1"/>
            <a:r>
              <a:rPr lang="de-DE" sz="1600" dirty="0" smtClean="0"/>
              <a:t>Datensatz für Deutsch erstellen, </a:t>
            </a:r>
            <a:r>
              <a:rPr lang="de-DE" sz="1600" dirty="0" err="1" smtClean="0"/>
              <a:t>Crowdsourcing</a:t>
            </a:r>
            <a:r>
              <a:rPr lang="de-DE" sz="1600" dirty="0"/>
              <a:t>  </a:t>
            </a:r>
            <a:r>
              <a:rPr lang="de-DE" sz="1200" dirty="0"/>
              <a:t>(startende Masterarbeit)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923135"/>
            <a:ext cx="6805191" cy="2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&amp; </a:t>
            </a:r>
            <a:r>
              <a:rPr lang="de-DE" dirty="0" smtClean="0"/>
              <a:t>Ausblick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7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&amp; Ausblick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Inhaltsplatzhalter 3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 smtClean="0"/>
              <a:t>Zusammenfassung</a:t>
            </a:r>
            <a:r>
              <a:rPr lang="de-DE" sz="2000" dirty="0" smtClean="0"/>
              <a:t>:</a:t>
            </a:r>
          </a:p>
          <a:p>
            <a:r>
              <a:rPr lang="de-DE" sz="2000" dirty="0" smtClean="0"/>
              <a:t>Interdisziplinärer Forschungsansatz war sehr erfolgreich</a:t>
            </a:r>
          </a:p>
          <a:p>
            <a:pPr lvl="1"/>
            <a:r>
              <a:rPr lang="de-DE" sz="1600" dirty="0" smtClean="0"/>
              <a:t>Argumentationsmodell, Datensatz, Machine Learning</a:t>
            </a:r>
          </a:p>
          <a:p>
            <a:r>
              <a:rPr lang="de-DE" sz="2000" dirty="0" smtClean="0"/>
              <a:t>Themenextraktion: Notwendige Vorarbeiten erledigt, mehrere Verfahren auf Online-Partizipationsdatensätze angewendet und Ergebnisse diskutiert</a:t>
            </a:r>
          </a:p>
          <a:p>
            <a:pPr lvl="1"/>
            <a:r>
              <a:rPr lang="de-DE" sz="1600" dirty="0" smtClean="0"/>
              <a:t>Geplant im Lehrstuhl: Entwicklung eines Themenextraktions- und Visualisierungstoolkits</a:t>
            </a:r>
          </a:p>
          <a:p>
            <a:r>
              <a:rPr lang="de-DE" sz="2000" dirty="0" err="1" smtClean="0"/>
              <a:t>Author</a:t>
            </a:r>
            <a:r>
              <a:rPr lang="de-DE" sz="2000" dirty="0" smtClean="0"/>
              <a:t> </a:t>
            </a:r>
            <a:r>
              <a:rPr lang="de-DE" sz="2000" dirty="0" err="1" smtClean="0"/>
              <a:t>Profiling</a:t>
            </a:r>
            <a:r>
              <a:rPr lang="de-DE" sz="2000" dirty="0" smtClean="0"/>
              <a:t>: Erfolgreiche multi-linguale Methode entwickelt</a:t>
            </a:r>
          </a:p>
          <a:p>
            <a:pPr marL="0" indent="0">
              <a:buNone/>
            </a:pP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Ausblick:</a:t>
            </a:r>
          </a:p>
          <a:p>
            <a:r>
              <a:rPr lang="de-DE" sz="2000" dirty="0" smtClean="0"/>
              <a:t>Ende 2017 erfolgte eine Codierung von zwei Datensätzen: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1600" dirty="0" smtClean="0"/>
              <a:t>Tempelhofer Feld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1600" dirty="0" smtClean="0"/>
              <a:t>Leitentscheidung Braunkohle</a:t>
            </a:r>
          </a:p>
          <a:p>
            <a:r>
              <a:rPr lang="de-DE" sz="2000" dirty="0" smtClean="0"/>
              <a:t>Zusätzliche Codierung sozialwissenschaftlicher Variablen zur Diskursforschung (z.B. Emotionen, Narrationen, Humor, Respektlosigkeit …)</a:t>
            </a:r>
          </a:p>
          <a:p>
            <a:r>
              <a:rPr lang="de-DE" sz="2000" dirty="0" smtClean="0"/>
              <a:t>Cross-dataset Evaluation wird ermöglicht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826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400" dirty="0" smtClean="0"/>
              <a:t>Screenshot von </a:t>
            </a:r>
            <a:r>
              <a:rPr lang="de-DE" sz="1400" dirty="0" err="1" smtClean="0">
                <a:hlinkClick r:id="rId2"/>
              </a:rPr>
              <a:t>leitentscheidung-braunkohle.nrw</a:t>
            </a:r>
            <a:endParaRPr lang="de-DE" sz="1400" dirty="0" smtClean="0"/>
          </a:p>
          <a:p>
            <a:r>
              <a:rPr lang="de-DE" sz="1400" dirty="0"/>
              <a:t>Screenshot von </a:t>
            </a:r>
            <a:r>
              <a:rPr lang="de-DE" sz="1400" dirty="0">
                <a:hlinkClick r:id="rId3"/>
              </a:rPr>
              <a:t>https://</a:t>
            </a:r>
            <a:r>
              <a:rPr lang="de-DE" sz="1400" dirty="0" smtClean="0">
                <a:hlinkClick r:id="rId3"/>
              </a:rPr>
              <a:t>tempelhofer-feld.berlin.de</a:t>
            </a:r>
            <a:r>
              <a:rPr lang="de-DE" sz="1400" dirty="0" smtClean="0"/>
              <a:t> </a:t>
            </a:r>
          </a:p>
          <a:p>
            <a:r>
              <a:rPr lang="de-DE" sz="1400" dirty="0"/>
              <a:t>Screenshot von </a:t>
            </a:r>
            <a:r>
              <a:rPr lang="de-DE" sz="1400" dirty="0">
                <a:hlinkClick r:id="rId4"/>
              </a:rPr>
              <a:t>https://</a:t>
            </a:r>
            <a:r>
              <a:rPr lang="de-DE" sz="1400" dirty="0" smtClean="0">
                <a:hlinkClick r:id="rId4"/>
              </a:rPr>
              <a:t>buergerhaushalt.stadt-koeln.de/2016/buergervorschlaege</a:t>
            </a:r>
            <a:endParaRPr lang="de-DE" sz="1400" dirty="0" smtClean="0"/>
          </a:p>
          <a:p>
            <a:r>
              <a:rPr lang="de-DE" sz="1400" dirty="0" smtClean="0"/>
              <a:t>Google </a:t>
            </a:r>
            <a:r>
              <a:rPr lang="de-DE" sz="1400" dirty="0" err="1" smtClean="0"/>
              <a:t>Maps</a:t>
            </a:r>
            <a:r>
              <a:rPr lang="de-DE" sz="1400" dirty="0" smtClean="0"/>
              <a:t> Tempelhofer Feld: </a:t>
            </a:r>
            <a:r>
              <a:rPr lang="de-DE" sz="1200" dirty="0"/>
              <a:t>Bilder (c) 2018 Google, Kartendaten (c) 2018 </a:t>
            </a:r>
            <a:r>
              <a:rPr lang="de-DE" sz="1200" dirty="0" err="1"/>
              <a:t>GeoBasis</a:t>
            </a:r>
            <a:r>
              <a:rPr lang="de-DE" sz="1200" dirty="0"/>
              <a:t>-De/BKG ((c)2009),Google</a:t>
            </a:r>
            <a:endParaRPr lang="de-DE" sz="1200" dirty="0" smtClean="0"/>
          </a:p>
          <a:p>
            <a:r>
              <a:rPr lang="de-DE" sz="1400" dirty="0"/>
              <a:t>Screenshot von </a:t>
            </a:r>
            <a:r>
              <a:rPr lang="de-DE" sz="1400" dirty="0">
                <a:hlinkClick r:id="rId3"/>
              </a:rPr>
              <a:t>https://tempelhofer-feld.berlin.de</a:t>
            </a:r>
            <a:r>
              <a:rPr lang="de-DE" sz="1400" dirty="0" smtClean="0">
                <a:hlinkClick r:id="rId3"/>
              </a:rPr>
              <a:t>/</a:t>
            </a:r>
            <a:r>
              <a:rPr lang="de-DE" sz="1400" dirty="0" smtClean="0"/>
              <a:t> </a:t>
            </a:r>
            <a:endParaRPr lang="de-DE" sz="1400" dirty="0"/>
          </a:p>
          <a:p>
            <a:r>
              <a:rPr lang="de-DE" sz="1400" dirty="0" smtClean="0"/>
              <a:t>Gemeinderat</a:t>
            </a:r>
            <a:r>
              <a:rPr lang="de-DE" sz="1400" dirty="0"/>
              <a:t>: </a:t>
            </a:r>
            <a:r>
              <a:rPr lang="de-DE" sz="1400" dirty="0">
                <a:hlinkClick r:id="rId5"/>
              </a:rPr>
              <a:t>https://</a:t>
            </a:r>
            <a:r>
              <a:rPr lang="de-DE" sz="1400" dirty="0" smtClean="0">
                <a:hlinkClick r:id="rId5"/>
              </a:rPr>
              <a:t>www.meinbezirk.at/eisenstadt/politik/grosshoeflein-spvp-als-koalition-stimmt-im-gemeinderat-gegen-das-eigene-projekt-m12979048,2190334.html</a:t>
            </a:r>
            <a:r>
              <a:rPr lang="de-DE" sz="1400" dirty="0" smtClean="0"/>
              <a:t> </a:t>
            </a:r>
            <a:endParaRPr lang="de-DE" sz="1400" dirty="0" smtClean="0"/>
          </a:p>
          <a:p>
            <a:r>
              <a:rPr lang="de-DE" sz="1400" dirty="0" smtClean="0"/>
              <a:t>Word </a:t>
            </a:r>
            <a:r>
              <a:rPr lang="de-DE" sz="1400" dirty="0" err="1" smtClean="0"/>
              <a:t>embeddings</a:t>
            </a:r>
            <a:r>
              <a:rPr lang="de-DE" sz="1400" dirty="0"/>
              <a:t>:  https://towardsdatascience.com/deep-learning-structured-data-8d6a278f3088</a:t>
            </a:r>
            <a:endParaRPr lang="de-DE" sz="1400" dirty="0" smtClean="0"/>
          </a:p>
          <a:p>
            <a:r>
              <a:rPr lang="de-DE" sz="1400" dirty="0" smtClean="0"/>
              <a:t>Logos:</a:t>
            </a:r>
          </a:p>
          <a:p>
            <a:pPr lvl="1"/>
            <a:r>
              <a:rPr lang="de-DE" sz="1000" dirty="0" smtClean="0"/>
              <a:t>keras.io</a:t>
            </a:r>
          </a:p>
          <a:p>
            <a:pPr lvl="1"/>
            <a:r>
              <a:rPr lang="de-DE" sz="1000" dirty="0" smtClean="0"/>
              <a:t>spacy.io</a:t>
            </a:r>
          </a:p>
          <a:p>
            <a:pPr lvl="1"/>
            <a:r>
              <a:rPr lang="de-DE" sz="1000" dirty="0" smtClean="0"/>
              <a:t>de.wiktionary.org</a:t>
            </a:r>
          </a:p>
          <a:p>
            <a:pPr lvl="1"/>
            <a:r>
              <a:rPr lang="de-DE" sz="1000" dirty="0"/>
              <a:t>Theano: </a:t>
            </a:r>
            <a:r>
              <a:rPr lang="de-DE" sz="1000" dirty="0">
                <a:hlinkClick r:id="rId6"/>
              </a:rPr>
              <a:t>https://</a:t>
            </a:r>
            <a:r>
              <a:rPr lang="de-DE" sz="1000" dirty="0" smtClean="0">
                <a:hlinkClick r:id="rId6"/>
              </a:rPr>
              <a:t>ih0.redbubble.net/image.412878854.7617/flat,800x800,070,f.u1.jpg</a:t>
            </a:r>
            <a:endParaRPr lang="de-DE" sz="1000" dirty="0" smtClean="0"/>
          </a:p>
          <a:p>
            <a:pPr lvl="1"/>
            <a:r>
              <a:rPr lang="de-DE" sz="1000" dirty="0" smtClean="0"/>
              <a:t>github.com</a:t>
            </a:r>
          </a:p>
          <a:p>
            <a:r>
              <a:rPr lang="de-DE" sz="1400" dirty="0"/>
              <a:t>Screenshot von </a:t>
            </a:r>
            <a:r>
              <a:rPr lang="de-DE" sz="1400" dirty="0">
                <a:hlinkClick r:id="rId7"/>
              </a:rPr>
              <a:t>https://</a:t>
            </a:r>
            <a:r>
              <a:rPr lang="de-DE" sz="1400" dirty="0" smtClean="0">
                <a:hlinkClick r:id="rId7"/>
              </a:rPr>
              <a:t>de.wiktionary.org/wiki/Haus</a:t>
            </a:r>
            <a:endParaRPr lang="de-DE" sz="1400" dirty="0" smtClean="0"/>
          </a:p>
          <a:p>
            <a:r>
              <a:rPr lang="de-DE" sz="1400" dirty="0"/>
              <a:t>Grüner Haken: http://jedipedia.wikia.com/wiki/Datei:Haken.png</a:t>
            </a:r>
            <a:endParaRPr lang="de-DE" sz="1400" dirty="0" smtClean="0"/>
          </a:p>
          <a:p>
            <a:pPr lvl="1"/>
            <a:endParaRPr lang="de-DE" sz="1000" dirty="0" smtClean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222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 Online-Partizipationsverfahren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Online-Partizipationsverfahren: internetgestützte, meist </a:t>
            </a:r>
            <a:r>
              <a:rPr lang="de-DE" dirty="0" err="1" smtClean="0"/>
              <a:t>forenähnliche</a:t>
            </a:r>
            <a:r>
              <a:rPr lang="de-DE" dirty="0" smtClean="0"/>
              <a:t> </a:t>
            </a:r>
            <a:r>
              <a:rPr lang="de-DE" dirty="0"/>
              <a:t>Plattformen, in denen Menschen aktiv an einer Entscheidung, </a:t>
            </a:r>
            <a:r>
              <a:rPr lang="de-DE" dirty="0" smtClean="0"/>
              <a:t>z.B</a:t>
            </a:r>
            <a:r>
              <a:rPr lang="de-DE" dirty="0"/>
              <a:t>. in Form von Diskussionen, Abstimmungen oder mit dem Äußern von Vorschlägen teilhaben </a:t>
            </a:r>
            <a:r>
              <a:rPr lang="de-DE" dirty="0" smtClean="0"/>
              <a:t>können</a:t>
            </a:r>
            <a:endParaRPr lang="de-DE" dirty="0"/>
          </a:p>
          <a:p>
            <a:r>
              <a:rPr lang="de-DE" dirty="0"/>
              <a:t>Im Rahmen der Dissertation: Online-Partizipationsverfahren im politischen Kontext in Deutschland:</a:t>
            </a:r>
          </a:p>
          <a:p>
            <a:pPr lvl="1"/>
            <a:r>
              <a:rPr lang="de-DE" dirty="0" smtClean="0"/>
              <a:t>aktiv Teilnahme an </a:t>
            </a:r>
            <a:r>
              <a:rPr lang="de-DE" dirty="0"/>
              <a:t>politischen und administrativen </a:t>
            </a:r>
            <a:r>
              <a:rPr lang="de-DE" dirty="0" smtClean="0"/>
              <a:t>Entscheidungsprozessen</a:t>
            </a:r>
            <a:endParaRPr lang="de-DE" dirty="0"/>
          </a:p>
          <a:p>
            <a:pPr lvl="1"/>
            <a:r>
              <a:rPr lang="de-DE" dirty="0" smtClean="0"/>
              <a:t>top-down organisiert</a:t>
            </a:r>
          </a:p>
          <a:p>
            <a:pPr lvl="1"/>
            <a:r>
              <a:rPr lang="de-DE" u="sng" dirty="0" smtClean="0"/>
              <a:t>Ziel</a:t>
            </a:r>
            <a:r>
              <a:rPr lang="de-DE" dirty="0"/>
              <a:t>: Einbringen von Bürger-Feedback in politische Entscheidungsprozesse, insbesondere können neue Vorschläge eingebracht werden</a:t>
            </a:r>
          </a:p>
          <a:p>
            <a:pPr lvl="1"/>
            <a:r>
              <a:rPr lang="de-DE" u="sng" dirty="0"/>
              <a:t>Beispiele</a:t>
            </a:r>
            <a:r>
              <a:rPr lang="de-DE" dirty="0"/>
              <a:t>:</a:t>
            </a:r>
          </a:p>
          <a:p>
            <a:pPr lvl="2"/>
            <a:r>
              <a:rPr lang="de-DE" dirty="0"/>
              <a:t>„Bitte den Radweg an der Münsterstraße sicherer für Fahrradfahrer machen.“</a:t>
            </a:r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 Online-Partizipationsverfahren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72983" y="953432"/>
            <a:ext cx="5055970" cy="5035719"/>
            <a:chOff x="272983" y="953432"/>
            <a:chExt cx="5055970" cy="503571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83" y="1448470"/>
              <a:ext cx="3416280" cy="205843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561" y="3223516"/>
              <a:ext cx="998702" cy="276563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263" y="1448470"/>
              <a:ext cx="1639690" cy="454068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684" y="3506905"/>
              <a:ext cx="1057275" cy="10668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72983" y="953432"/>
              <a:ext cx="3805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Leitentscheidung Braunkohle</a:t>
              </a:r>
              <a:endParaRPr lang="de-DE" sz="24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639390" y="953432"/>
            <a:ext cx="3325098" cy="5139864"/>
            <a:chOff x="5639390" y="953432"/>
            <a:chExt cx="3325098" cy="5139864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6"/>
            <a:srcRect r="12735"/>
            <a:stretch/>
          </p:blipFill>
          <p:spPr>
            <a:xfrm>
              <a:off x="5639390" y="1445096"/>
              <a:ext cx="3203680" cy="4154208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7"/>
            <a:srcRect l="1" r="2839" b="46092"/>
            <a:stretch/>
          </p:blipFill>
          <p:spPr>
            <a:xfrm>
              <a:off x="6965682" y="2177657"/>
              <a:ext cx="1016612" cy="391563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7"/>
            <a:srcRect l="1" t="55015" r="2839"/>
            <a:stretch/>
          </p:blipFill>
          <p:spPr>
            <a:xfrm>
              <a:off x="7982294" y="2177657"/>
              <a:ext cx="982194" cy="315688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6147344" y="953432"/>
              <a:ext cx="2357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Tempelhofer Feld</a:t>
              </a:r>
              <a:endParaRPr lang="de-DE" sz="2400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088660" y="2978328"/>
            <a:ext cx="5738416" cy="3527666"/>
            <a:chOff x="2088660" y="2978328"/>
            <a:chExt cx="5738416" cy="3527666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8660" y="2978328"/>
              <a:ext cx="5738416" cy="3527666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3602144" y="3039343"/>
              <a:ext cx="2711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Bürgerhaushalt Köln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6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automatisierter Analyse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05602" y="1371600"/>
            <a:ext cx="8363272" cy="522575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Stark frequentierte </a:t>
            </a:r>
            <a:r>
              <a:rPr lang="de-DE" dirty="0"/>
              <a:t>Verfahren können </a:t>
            </a:r>
            <a:r>
              <a:rPr lang="de-DE" dirty="0" smtClean="0"/>
              <a:t>tausende </a:t>
            </a:r>
            <a:r>
              <a:rPr lang="de-DE" dirty="0"/>
              <a:t>Textbeiträge </a:t>
            </a:r>
            <a:r>
              <a:rPr lang="de-DE" dirty="0" smtClean="0"/>
              <a:t>beinhalten:</a:t>
            </a:r>
          </a:p>
          <a:p>
            <a:pPr marL="685800" lvl="1">
              <a:buFontTx/>
              <a:buChar char="-"/>
            </a:pPr>
            <a:r>
              <a:rPr lang="de-DE" dirty="0" smtClean="0"/>
              <a:t>Bonn 2011: 9900 Textbeiträge</a:t>
            </a:r>
          </a:p>
          <a:p>
            <a:pPr marL="685800" lvl="1">
              <a:buFontTx/>
              <a:buChar char="-"/>
            </a:pPr>
            <a:r>
              <a:rPr lang="de-DE" dirty="0" smtClean="0"/>
              <a:t>Leitentscheidung Braunkohle: 1300 Textbeiträge</a:t>
            </a:r>
          </a:p>
          <a:p>
            <a:pPr marL="685800" lvl="1">
              <a:buFontTx/>
              <a:buChar char="-"/>
            </a:pPr>
            <a:r>
              <a:rPr lang="de-DE" dirty="0" smtClean="0"/>
              <a:t>Raddialog Bonn: 4700 Textbeiträge</a:t>
            </a:r>
          </a:p>
          <a:p>
            <a:pPr marL="285750" indent="-285750">
              <a:buFontTx/>
              <a:buChar char="-"/>
            </a:pPr>
            <a:r>
              <a:rPr lang="de-DE" dirty="0"/>
              <a:t>Datengrundlage der Dissertation: </a:t>
            </a:r>
            <a:r>
              <a:rPr lang="de-DE" dirty="0" smtClean="0"/>
              <a:t>Freitextbeiträge </a:t>
            </a:r>
            <a:r>
              <a:rPr lang="de-DE" dirty="0"/>
              <a:t>aus den OP-Verfahren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Schnelle Überforderung der Benutzer </a:t>
            </a:r>
            <a:r>
              <a:rPr lang="de-DE" dirty="0"/>
              <a:t>und </a:t>
            </a:r>
            <a:r>
              <a:rPr lang="de-DE" dirty="0" smtClean="0"/>
              <a:t>Organisatoren:</a:t>
            </a:r>
            <a:br>
              <a:rPr lang="de-DE" dirty="0" smtClean="0"/>
            </a:br>
            <a:r>
              <a:rPr lang="de-DE" dirty="0" smtClean="0"/>
              <a:t>=&gt; Bei massiver Informationsflut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Jones et al. (2004)</a:t>
            </a:r>
            <a:r>
              <a:rPr lang="de-DE" dirty="0" smtClean="0"/>
              <a:t>:</a:t>
            </a:r>
          </a:p>
          <a:p>
            <a:pPr marL="685800" lvl="1">
              <a:buFontTx/>
              <a:buChar char="-"/>
            </a:pPr>
            <a:r>
              <a:rPr lang="de-DE" dirty="0" smtClean="0"/>
              <a:t>Benutzer antworten eher auf einfachere Nachrichten</a:t>
            </a:r>
          </a:p>
          <a:p>
            <a:pPr marL="685800" lvl="1">
              <a:buFontTx/>
              <a:buChar char="-"/>
            </a:pPr>
            <a:r>
              <a:rPr lang="de-DE" dirty="0"/>
              <a:t>Benutzer antworten mit eher einfacheren </a:t>
            </a:r>
            <a:r>
              <a:rPr lang="de-DE" dirty="0" smtClean="0"/>
              <a:t>Nachrichten</a:t>
            </a:r>
          </a:p>
          <a:p>
            <a:pPr marL="685800" lvl="1">
              <a:buFontTx/>
              <a:buChar char="-"/>
            </a:pPr>
            <a:r>
              <a:rPr lang="de-DE" dirty="0" smtClean="0"/>
              <a:t>Benutzer neigen dazu die Partizipation abzubrechen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Großer Zeitaufwand für eine manuelle Auswertung</a:t>
            </a:r>
          </a:p>
          <a:p>
            <a:pPr marL="285750" indent="-285750">
              <a:buFontTx/>
              <a:buChar char="-"/>
            </a:pPr>
            <a:r>
              <a:rPr lang="de-DE" u="sng" dirty="0" smtClean="0"/>
              <a:t>Ziel</a:t>
            </a:r>
            <a:r>
              <a:rPr lang="de-DE" dirty="0" smtClean="0"/>
              <a:t>: Mittels Natural Language Processing eine Übersicht während des Verfahrens erstellen und bei der manuellen Auswertung im Nachgang helfen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632848" cy="508918"/>
          </a:xfrm>
        </p:spPr>
        <p:txBody>
          <a:bodyPr/>
          <a:lstStyle/>
          <a:p>
            <a:r>
              <a:rPr lang="de-DE" dirty="0"/>
              <a:t>Überblick Themenbereiche Dissertation und Publikationen</a:t>
            </a:r>
          </a:p>
        </p:txBody>
      </p:sp>
    </p:spTree>
    <p:extLst>
      <p:ext uri="{BB962C8B-B14F-4D97-AF65-F5344CB8AC3E}">
        <p14:creationId xmlns:p14="http://schemas.microsoft.com/office/powerpoint/2010/main" val="10978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Themenbereiche Dissertation und Publikationen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Drei Forschungsgebiete: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Argument Mining</a:t>
            </a:r>
          </a:p>
          <a:p>
            <a:pPr marL="447675" lvl="1" indent="0">
              <a:buNone/>
            </a:pPr>
            <a:r>
              <a:rPr lang="de-DE" u="sng" dirty="0"/>
              <a:t>Zielsetzung</a:t>
            </a:r>
            <a:r>
              <a:rPr lang="de-DE" dirty="0"/>
              <a:t>: Welche Vorschläge und Ideen werden von den Bürgerinnen und Bürgern eingebracht? Welche Gründe werden von ihnen für die Umsetzung ihrer Vorschläge aufgeführt?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Topic </a:t>
            </a:r>
            <a:r>
              <a:rPr lang="de-DE" dirty="0" err="1"/>
              <a:t>Extraction</a:t>
            </a:r>
            <a:r>
              <a:rPr lang="de-DE" dirty="0"/>
              <a:t/>
            </a:r>
            <a:br>
              <a:rPr lang="de-DE" dirty="0"/>
            </a:br>
            <a:r>
              <a:rPr lang="de-DE" sz="2000" u="sng" dirty="0"/>
              <a:t>Zielsetzung</a:t>
            </a:r>
            <a:r>
              <a:rPr lang="de-DE" sz="2000" dirty="0"/>
              <a:t>: Automatische Erstellung eines Überblicks über die Diskussionsthemen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dirty="0" err="1"/>
              <a:t>Profiling</a:t>
            </a:r>
            <a:r>
              <a:rPr lang="de-DE" dirty="0"/>
              <a:t/>
            </a:r>
            <a:br>
              <a:rPr lang="de-DE" dirty="0"/>
            </a:br>
            <a:r>
              <a:rPr lang="de-DE" sz="2000" u="sng" dirty="0"/>
              <a:t>Zielsetzung</a:t>
            </a:r>
            <a:r>
              <a:rPr lang="de-DE" sz="2000" dirty="0"/>
              <a:t>: Automatisierte Vorhersage demografischer Merkmale der Teilnehmer um unterrepräsentierte Gruppen identifizieren zu können</a:t>
            </a:r>
          </a:p>
        </p:txBody>
      </p:sp>
    </p:spTree>
    <p:extLst>
      <p:ext uri="{BB962C8B-B14F-4D97-AF65-F5344CB8AC3E}">
        <p14:creationId xmlns:p14="http://schemas.microsoft.com/office/powerpoint/2010/main" val="11422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Themenbereiche Dissertation und Publikationen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836712"/>
            <a:ext cx="3734350" cy="3240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600" b="1" dirty="0" smtClean="0"/>
              <a:t>Argument Mining:</a:t>
            </a:r>
          </a:p>
          <a:p>
            <a:pPr marL="0" indent="0">
              <a:buNone/>
            </a:pPr>
            <a:r>
              <a:rPr lang="de-DE" b="1" dirty="0" smtClean="0"/>
              <a:t>1. </a:t>
            </a:r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/>
              <a:t>to</a:t>
            </a:r>
            <a:r>
              <a:rPr lang="de-DE" b="1" dirty="0"/>
              <a:t> Do </a:t>
            </a:r>
            <a:r>
              <a:rPr lang="de-DE" b="1" dirty="0" err="1"/>
              <a:t>with</a:t>
            </a:r>
            <a:r>
              <a:rPr lang="de-DE" b="1" dirty="0"/>
              <a:t> an Airport? Mining Arguments in </a:t>
            </a:r>
            <a:r>
              <a:rPr lang="de-DE" b="1" dirty="0" err="1"/>
              <a:t>the</a:t>
            </a:r>
            <a:r>
              <a:rPr lang="de-DE" b="1" dirty="0"/>
              <a:t> German Online </a:t>
            </a:r>
            <a:r>
              <a:rPr lang="de-DE" b="1" dirty="0" err="1"/>
              <a:t>Participation</a:t>
            </a:r>
            <a:r>
              <a:rPr lang="de-DE" b="1" dirty="0"/>
              <a:t> Project Tempelhofer </a:t>
            </a:r>
            <a:r>
              <a:rPr lang="de-DE" b="1" dirty="0" smtClean="0"/>
              <a:t>Feld (2016)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2. Mining </a:t>
            </a:r>
            <a:r>
              <a:rPr lang="de-DE" dirty="0"/>
              <a:t>Arguments in Online </a:t>
            </a:r>
            <a:r>
              <a:rPr lang="de-DE" dirty="0" err="1"/>
              <a:t>Participation</a:t>
            </a:r>
            <a:r>
              <a:rPr lang="de-DE" dirty="0"/>
              <a:t>: Möglichkeiten und Grenzen manueller und automatisierter Inhaltsanalyse zur Erhebung von </a:t>
            </a:r>
            <a:r>
              <a:rPr lang="de-DE" dirty="0" smtClean="0"/>
              <a:t>Argumentkomponenten (2017)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3. Text </a:t>
            </a:r>
            <a:r>
              <a:rPr lang="de-DE" b="1" dirty="0"/>
              <a:t>Mining für Online-Partizipationsverfahren: Die Notwendigkeit einer maschinell unterstützten </a:t>
            </a:r>
            <a:r>
              <a:rPr lang="de-DE" b="1" dirty="0" smtClean="0"/>
              <a:t>Auswertung (2017)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139952" y="764704"/>
            <a:ext cx="48965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Topic </a:t>
            </a:r>
            <a:r>
              <a:rPr lang="de-DE" b="1" dirty="0" err="1" smtClean="0"/>
              <a:t>Extraction</a:t>
            </a:r>
            <a:r>
              <a:rPr lang="de-DE" b="1" dirty="0" smtClean="0"/>
              <a:t>:</a:t>
            </a:r>
          </a:p>
          <a:p>
            <a:r>
              <a:rPr lang="de-DE" sz="1700" b="1" dirty="0" smtClean="0"/>
              <a:t>3. Text </a:t>
            </a:r>
            <a:r>
              <a:rPr lang="de-DE" sz="1700" b="1" dirty="0"/>
              <a:t>Mining für Online-Partizipationsverfahren: Die Notwendigkeit einer maschinell unterstützten Auswertung (2017)</a:t>
            </a:r>
            <a:endParaRPr lang="de-DE" sz="1700" b="1" dirty="0" smtClean="0"/>
          </a:p>
          <a:p>
            <a:r>
              <a:rPr lang="de-DE" sz="1700" b="1" dirty="0" smtClean="0"/>
              <a:t>4. IWNLP</a:t>
            </a:r>
            <a:r>
              <a:rPr lang="de-DE" sz="1700" b="1" dirty="0"/>
              <a:t>: Inverse </a:t>
            </a:r>
            <a:r>
              <a:rPr lang="de-DE" sz="1700" b="1" dirty="0" err="1"/>
              <a:t>Wiktionary</a:t>
            </a:r>
            <a:r>
              <a:rPr lang="de-DE" sz="1700" b="1" dirty="0"/>
              <a:t> </a:t>
            </a:r>
            <a:r>
              <a:rPr lang="de-DE" sz="1700" b="1" dirty="0" err="1"/>
              <a:t>for</a:t>
            </a:r>
            <a:r>
              <a:rPr lang="de-DE" sz="1700" b="1" dirty="0"/>
              <a:t> Natural Language Processing (2015)</a:t>
            </a:r>
          </a:p>
          <a:p>
            <a:r>
              <a:rPr lang="de-DE" sz="1700" dirty="0" smtClean="0"/>
              <a:t>5. Understanding </a:t>
            </a:r>
            <a:r>
              <a:rPr lang="de-DE" sz="1700" dirty="0" err="1"/>
              <a:t>Trending</a:t>
            </a:r>
            <a:r>
              <a:rPr lang="de-DE" sz="1700" dirty="0"/>
              <a:t> Topics in </a:t>
            </a:r>
            <a:r>
              <a:rPr lang="de-DE" sz="1700" dirty="0" smtClean="0"/>
              <a:t>Twitter (2017)</a:t>
            </a:r>
            <a:endParaRPr lang="de-DE" sz="1700" dirty="0"/>
          </a:p>
          <a:p>
            <a:r>
              <a:rPr lang="de-DE" sz="1700" dirty="0" smtClean="0"/>
              <a:t>6. HHU </a:t>
            </a:r>
            <a:r>
              <a:rPr lang="de-DE" sz="1700" dirty="0"/>
              <a:t>at Semval-2016 Task 1: Multiple </a:t>
            </a:r>
            <a:r>
              <a:rPr lang="de-DE" sz="1700" dirty="0" err="1"/>
              <a:t>Approaches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Measuring</a:t>
            </a:r>
            <a:r>
              <a:rPr lang="de-DE" sz="1700" dirty="0"/>
              <a:t> </a:t>
            </a:r>
            <a:r>
              <a:rPr lang="de-DE" sz="1700" dirty="0" err="1"/>
              <a:t>Semantic</a:t>
            </a:r>
            <a:r>
              <a:rPr lang="de-DE" sz="1700" dirty="0"/>
              <a:t> </a:t>
            </a:r>
            <a:r>
              <a:rPr lang="de-DE" sz="1700" dirty="0" err="1"/>
              <a:t>Textual</a:t>
            </a:r>
            <a:r>
              <a:rPr lang="de-DE" sz="1700" dirty="0"/>
              <a:t> </a:t>
            </a:r>
            <a:r>
              <a:rPr lang="de-DE" sz="1700" dirty="0" err="1" smtClean="0"/>
              <a:t>Similarity</a:t>
            </a:r>
            <a:r>
              <a:rPr lang="de-DE" sz="1700" dirty="0" smtClean="0"/>
              <a:t> (2016)</a:t>
            </a:r>
            <a:endParaRPr lang="de-DE" sz="1700" dirty="0"/>
          </a:p>
          <a:p>
            <a:r>
              <a:rPr lang="de-DE" sz="1700" dirty="0" smtClean="0"/>
              <a:t>7. </a:t>
            </a:r>
            <a:r>
              <a:rPr lang="de-DE" sz="1700" dirty="0" err="1" smtClean="0"/>
              <a:t>Evaluating</a:t>
            </a:r>
            <a:r>
              <a:rPr lang="de-DE" sz="1700" dirty="0" smtClean="0"/>
              <a:t> </a:t>
            </a:r>
            <a:r>
              <a:rPr lang="de-DE" sz="1700" dirty="0" err="1"/>
              <a:t>Safety</a:t>
            </a:r>
            <a:r>
              <a:rPr lang="de-DE" sz="1700" dirty="0"/>
              <a:t>, Soundness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err="1"/>
              <a:t>Sensibleness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Obfuscation</a:t>
            </a:r>
            <a:r>
              <a:rPr lang="de-DE" sz="1700" dirty="0"/>
              <a:t> </a:t>
            </a:r>
            <a:r>
              <a:rPr lang="de-DE" sz="1700" dirty="0" smtClean="0"/>
              <a:t>Systems (2016)</a:t>
            </a:r>
            <a:endParaRPr lang="de-DE" sz="17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1520" y="4221088"/>
            <a:ext cx="3734350" cy="15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b="1" dirty="0" err="1" smtClean="0"/>
              <a:t>Author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Profiling</a:t>
            </a:r>
            <a:r>
              <a:rPr lang="de-DE" sz="1800" b="1" dirty="0" smtClean="0"/>
              <a:t>:</a:t>
            </a:r>
          </a:p>
          <a:p>
            <a:pPr marL="0" indent="0">
              <a:buNone/>
            </a:pPr>
            <a:r>
              <a:rPr lang="de-DE" sz="1700" dirty="0" smtClean="0"/>
              <a:t>8. </a:t>
            </a:r>
            <a:r>
              <a:rPr lang="en-US" sz="1700" dirty="0"/>
              <a:t>Exploring the Effects of Cross-Genre Machine Learning for Author Profiling in PAN </a:t>
            </a:r>
            <a:r>
              <a:rPr lang="en-US" sz="1700" dirty="0" smtClean="0"/>
              <a:t>2016 (2016)</a:t>
            </a:r>
          </a:p>
          <a:p>
            <a:pPr marL="0" indent="0">
              <a:buNone/>
            </a:pPr>
            <a:r>
              <a:rPr lang="en-US" sz="1700" dirty="0" smtClean="0"/>
              <a:t>=&gt; </a:t>
            </a:r>
            <a:r>
              <a:rPr lang="en-US" sz="1700" dirty="0" err="1" smtClean="0"/>
              <a:t>Wettbewerb</a:t>
            </a:r>
            <a:r>
              <a:rPr lang="en-US" sz="1700" dirty="0" smtClean="0"/>
              <a:t>: </a:t>
            </a:r>
            <a:r>
              <a:rPr lang="en-US" sz="1700" dirty="0" err="1" smtClean="0"/>
              <a:t>Platz</a:t>
            </a:r>
            <a:r>
              <a:rPr lang="en-US" sz="1700" dirty="0" smtClean="0"/>
              <a:t> 2 von 22 Teams</a:t>
            </a:r>
            <a:endParaRPr lang="de-DE" sz="17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155014" y="3763412"/>
            <a:ext cx="4723021" cy="2761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7200" b="1" dirty="0" smtClean="0"/>
              <a:t>Sonstiges:</a:t>
            </a:r>
          </a:p>
          <a:p>
            <a:pPr marL="0" indent="0">
              <a:buNone/>
            </a:pPr>
            <a:r>
              <a:rPr lang="de-DE" sz="6800" dirty="0" smtClean="0"/>
              <a:t>9. </a:t>
            </a:r>
            <a:r>
              <a:rPr lang="de-DE" sz="6800" dirty="0" err="1" smtClean="0"/>
              <a:t>Pisco</a:t>
            </a:r>
            <a:r>
              <a:rPr lang="de-DE" sz="6800" dirty="0"/>
              <a:t>: A </a:t>
            </a:r>
            <a:r>
              <a:rPr lang="de-DE" sz="6800" dirty="0" err="1"/>
              <a:t>Computational</a:t>
            </a:r>
            <a:r>
              <a:rPr lang="de-DE" sz="6800" dirty="0"/>
              <a:t> Approach </a:t>
            </a:r>
            <a:r>
              <a:rPr lang="de-DE" sz="6800" dirty="0" err="1"/>
              <a:t>to</a:t>
            </a:r>
            <a:r>
              <a:rPr lang="de-DE" sz="6800" dirty="0"/>
              <a:t> </a:t>
            </a:r>
            <a:r>
              <a:rPr lang="de-DE" sz="6800" dirty="0" err="1"/>
              <a:t>Predict</a:t>
            </a:r>
            <a:r>
              <a:rPr lang="de-DE" sz="6800" dirty="0"/>
              <a:t> </a:t>
            </a:r>
            <a:r>
              <a:rPr lang="de-DE" sz="6800" dirty="0" err="1"/>
              <a:t>Personality</a:t>
            </a:r>
            <a:r>
              <a:rPr lang="de-DE" sz="6800" dirty="0"/>
              <a:t> </a:t>
            </a:r>
            <a:r>
              <a:rPr lang="de-DE" sz="6800" dirty="0" err="1"/>
              <a:t>Types</a:t>
            </a:r>
            <a:r>
              <a:rPr lang="de-DE" sz="6800" dirty="0"/>
              <a:t> </a:t>
            </a:r>
            <a:r>
              <a:rPr lang="de-DE" sz="6800" dirty="0" err="1"/>
              <a:t>from</a:t>
            </a:r>
            <a:r>
              <a:rPr lang="de-DE" sz="6800" dirty="0"/>
              <a:t> Java Source Code (2016)</a:t>
            </a:r>
          </a:p>
          <a:p>
            <a:pPr marL="0" indent="0">
              <a:buNone/>
            </a:pPr>
            <a:r>
              <a:rPr lang="de-DE" sz="6800" dirty="0" smtClean="0"/>
              <a:t>10. </a:t>
            </a:r>
            <a:r>
              <a:rPr lang="de-DE" sz="6800" dirty="0" err="1" smtClean="0"/>
              <a:t>Neural</a:t>
            </a:r>
            <a:r>
              <a:rPr lang="de-DE" sz="6800" dirty="0" smtClean="0"/>
              <a:t> </a:t>
            </a:r>
            <a:r>
              <a:rPr lang="de-DE" sz="6800" dirty="0" err="1"/>
              <a:t>Classification</a:t>
            </a:r>
            <a:r>
              <a:rPr lang="de-DE" sz="6800" dirty="0"/>
              <a:t> </a:t>
            </a:r>
            <a:r>
              <a:rPr lang="de-DE" sz="6800" dirty="0" err="1"/>
              <a:t>of</a:t>
            </a:r>
            <a:r>
              <a:rPr lang="de-DE" sz="6800" dirty="0"/>
              <a:t> </a:t>
            </a:r>
            <a:r>
              <a:rPr lang="de-DE" sz="6800" dirty="0" err="1"/>
              <a:t>Linguistic</a:t>
            </a:r>
            <a:r>
              <a:rPr lang="de-DE" sz="6800" dirty="0"/>
              <a:t> </a:t>
            </a:r>
            <a:r>
              <a:rPr lang="de-DE" sz="6800" dirty="0" err="1"/>
              <a:t>Coherence</a:t>
            </a:r>
            <a:r>
              <a:rPr lang="de-DE" sz="6800" dirty="0"/>
              <a:t> </a:t>
            </a:r>
            <a:r>
              <a:rPr lang="de-DE" sz="6800" dirty="0" err="1"/>
              <a:t>Using</a:t>
            </a:r>
            <a:r>
              <a:rPr lang="de-DE" sz="6800" dirty="0"/>
              <a:t> Long Short-Term </a:t>
            </a:r>
            <a:r>
              <a:rPr lang="de-DE" sz="6800" dirty="0" err="1"/>
              <a:t>Memories</a:t>
            </a:r>
            <a:r>
              <a:rPr lang="de-DE" sz="6800" dirty="0"/>
              <a:t> (2016)</a:t>
            </a:r>
          </a:p>
          <a:p>
            <a:pPr marL="0" indent="0">
              <a:buNone/>
            </a:pPr>
            <a:r>
              <a:rPr lang="de-DE" sz="6800" dirty="0" smtClean="0"/>
              <a:t>11. </a:t>
            </a:r>
            <a:r>
              <a:rPr lang="de-DE" sz="6800" dirty="0"/>
              <a:t>The First Data Science Challenge at BTW 2017 (2017)</a:t>
            </a:r>
          </a:p>
          <a:p>
            <a:pPr marL="0" indent="0">
              <a:buNone/>
            </a:pPr>
            <a:r>
              <a:rPr lang="de-DE" sz="6800" dirty="0" smtClean="0"/>
              <a:t>12. Ansätze </a:t>
            </a:r>
            <a:r>
              <a:rPr lang="de-DE" sz="6800" dirty="0"/>
              <a:t>zur Erkennung von Kommunikationsmodi in Online-Diskussionen (2015)</a:t>
            </a:r>
          </a:p>
          <a:p>
            <a:pPr marL="0" indent="0">
              <a:buNone/>
            </a:pPr>
            <a:r>
              <a:rPr lang="de-DE" sz="6800" dirty="0" smtClean="0"/>
              <a:t>13. Aspekte </a:t>
            </a:r>
            <a:r>
              <a:rPr lang="de-DE" sz="6800" dirty="0"/>
              <a:t>einer automatischen Meinungsbildungsanalyse von Online-Diskussionen (2015)</a:t>
            </a:r>
          </a:p>
        </p:txBody>
      </p:sp>
    </p:spTree>
    <p:extLst>
      <p:ext uri="{BB962C8B-B14F-4D97-AF65-F5344CB8AC3E}">
        <p14:creationId xmlns:p14="http://schemas.microsoft.com/office/powerpoint/2010/main" val="38068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ortschrittskolle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869F1DA-1230-4A27-AD04-2EE99E71540A}" vid="{5DAAF93D-02A2-44A1-8603-133A169AED0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2133</Words>
  <Application>Microsoft Office PowerPoint</Application>
  <PresentationFormat>Bildschirmpräsentation (4:3)</PresentationFormat>
  <Paragraphs>383</Paragraphs>
  <Slides>36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CMSS9</vt:lpstr>
      <vt:lpstr>CMSSI9</vt:lpstr>
      <vt:lpstr>Courier New</vt:lpstr>
      <vt:lpstr>Symbol</vt:lpstr>
      <vt:lpstr>Folienmaster_Fortschrittskolleg</vt:lpstr>
      <vt:lpstr>Automated Discussion Analysis in Online Participation Projects</vt:lpstr>
      <vt:lpstr>Agenda</vt:lpstr>
      <vt:lpstr>Einleitung Online-Partizipationsverfahren</vt:lpstr>
      <vt:lpstr>Einleitung Online-Partizipationsverfahren</vt:lpstr>
      <vt:lpstr>Einleitung Online-Partizipationsverfahren</vt:lpstr>
      <vt:lpstr>Motivation automatisierter Analyse</vt:lpstr>
      <vt:lpstr>Überblick Themenbereiche Dissertation und Publikationen</vt:lpstr>
      <vt:lpstr>Überblick Themenbereiche Dissertation und Publikationen</vt:lpstr>
      <vt:lpstr>Überblick Themenbereiche Dissertation und Publikationen</vt:lpstr>
      <vt:lpstr>Argument Mining</vt:lpstr>
      <vt:lpstr>Argument Mining Tasks</vt:lpstr>
      <vt:lpstr>Argument Mining Tasks</vt:lpstr>
      <vt:lpstr>Datensatz: Tempelhofer Feld</vt:lpstr>
      <vt:lpstr>Forschungsverlauf / Forschungsbeitrag</vt:lpstr>
      <vt:lpstr>Forschungsverlauf / Forschungsbeitrag</vt:lpstr>
      <vt:lpstr>Forschungsverlauf / Forschungsbeitrag</vt:lpstr>
      <vt:lpstr>Forschungsverlauf / Forschungsbeitrag</vt:lpstr>
      <vt:lpstr>Forschungsverlauf / Forschungsbeitrag</vt:lpstr>
      <vt:lpstr>Forschungsverlauf / Forschungsbeitrag</vt:lpstr>
      <vt:lpstr>Forschungsverlauf / Forschungsbeitrag</vt:lpstr>
      <vt:lpstr>Forschungsverlauf / Forschungsbeitrag</vt:lpstr>
      <vt:lpstr>Forschungsverlauf / Forschungsbeitrag: Klassisches Machine Learning</vt:lpstr>
      <vt:lpstr>Forschungsverlauf / Forschungsbeitrag: Erster Prototyp</vt:lpstr>
      <vt:lpstr>Forschungsverlauf / Forschungsbeitrag: Aktuelle Implementierung</vt:lpstr>
      <vt:lpstr>Forschungsverlauf / Forschungsbeitrag: Aktuelle Implementierung</vt:lpstr>
      <vt:lpstr>Forschungsverlauf / Contribution: Deep Learning</vt:lpstr>
      <vt:lpstr>Zusammenfassung &amp; Ausblick</vt:lpstr>
      <vt:lpstr>Topic Extraction</vt:lpstr>
      <vt:lpstr>Preprocessing: Grundformreduktion mittels Wiktionary</vt:lpstr>
      <vt:lpstr>Preprocessing: Grundformreduktion mittels Wiktionary</vt:lpstr>
      <vt:lpstr>Themenextraktion</vt:lpstr>
      <vt:lpstr>Themenextraktion</vt:lpstr>
      <vt:lpstr>Zukünftige Arbeiten</vt:lpstr>
      <vt:lpstr>Zusammenfassung &amp; Ausblick</vt:lpstr>
      <vt:lpstr>Zusammenfassung &amp; Ausblick</vt:lpstr>
      <vt:lpstr>Bildquellen</vt:lpstr>
    </vt:vector>
  </TitlesOfParts>
  <Company>HHU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Mauve</dc:creator>
  <cp:lastModifiedBy>Dev</cp:lastModifiedBy>
  <cp:revision>496</cp:revision>
  <cp:lastPrinted>2016-08-16T14:32:07Z</cp:lastPrinted>
  <dcterms:created xsi:type="dcterms:W3CDTF">2015-10-06T06:33:27Z</dcterms:created>
  <dcterms:modified xsi:type="dcterms:W3CDTF">2018-04-13T07:47:47Z</dcterms:modified>
</cp:coreProperties>
</file>